
<file path=[Content_Types].xml><?xml version="1.0" encoding="utf-8"?>
<Types xmlns="http://schemas.openxmlformats.org/package/2006/content-types">
  <Default Extension="emf" ContentType="image/x-emf"/>
  <Default Extension="rels" ContentType="application/vnd.openxmlformats-package.relationships+xml"/>
  <Default Extension="vsdx" ContentType="application/vnd.ms-visio.drawing"/>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3EED56E9" w14:textId="77777777" w:rsidR="00800CAD" w:rsidRPr="000A4E46" w:rsidRDefault="00800CAD" w:rsidP="00800CAD">
      <w:pPr>
        <w:pStyle w:val="Title"/>
        <w:rPr>
          <w:rFonts w:ascii="Calibri" w:hAnsi="Calibri" w:cs="Calibri"/>
          <w:sz w:val="22"/>
          <w:szCs w:val="22"/>
        </w:rPr>
      </w:pPr>
      <w:bookmarkStart w:id="0" w:name="_GoBack"/>
      <w:bookmarkEnd w:id="0"/>
    </w:p>
    <w:p w14:paraId="322BF4ED" w14:textId="15B4AEA4" w:rsidR="00800CAD" w:rsidRPr="000A4E46" w:rsidRDefault="00800CAD" w:rsidP="006B0BBA">
      <w:pPr>
        <w:pStyle w:val="Title"/>
        <w:jc w:val="center"/>
        <w:rPr>
          <w:rFonts w:ascii="Calibri" w:eastAsia="Calibri" w:hAnsi="Calibri" w:cs="Calibri"/>
          <w:b/>
          <w:color w:val="2E74B5" w:themeColor="accent5" w:themeShade="BF"/>
          <w:spacing w:val="0"/>
          <w:kern w:val="0"/>
          <w:sz w:val="40"/>
          <w:szCs w:val="40"/>
        </w:rPr>
      </w:pPr>
      <w:r w:rsidRPr="000A4E46">
        <w:rPr>
          <w:rFonts w:ascii="Calibri" w:eastAsia="Calibri" w:hAnsi="Calibri" w:cs="Calibri"/>
          <w:b/>
          <w:color w:val="2E74B5" w:themeColor="accent5" w:themeShade="BF"/>
          <w:spacing w:val="0"/>
          <w:kern w:val="0"/>
          <w:sz w:val="40"/>
          <w:szCs w:val="40"/>
        </w:rPr>
        <w:t>Stakeholder Engagement Plan (SEP)</w:t>
      </w:r>
    </w:p>
    <w:p w14:paraId="08AAFA3D" w14:textId="251D1365" w:rsidR="00800CAD" w:rsidRPr="000A4E46" w:rsidRDefault="00800CAD" w:rsidP="00800CAD">
      <w:pPr>
        <w:pStyle w:val="Title"/>
        <w:jc w:val="center"/>
        <w:rPr>
          <w:rFonts w:ascii="Calibri" w:hAnsi="Calibri" w:cs="Calibri"/>
          <w:sz w:val="40"/>
          <w:szCs w:val="40"/>
        </w:rPr>
      </w:pPr>
    </w:p>
    <w:p w14:paraId="224EBC98" w14:textId="77777777" w:rsidR="00800CAD" w:rsidRPr="00C1096C" w:rsidRDefault="00800CAD" w:rsidP="00C1096C">
      <w:pPr>
        <w:jc w:val="center"/>
        <w:rPr>
          <w:rFonts w:asciiTheme="minorHAnsi" w:hAnsiTheme="minorHAnsi" w:cstheme="minorHAnsi"/>
          <w:bCs/>
          <w:color w:val="2E74B5" w:themeColor="accent5" w:themeShade="BF"/>
          <w:sz w:val="32"/>
          <w:szCs w:val="32"/>
        </w:rPr>
      </w:pPr>
    </w:p>
    <w:p w14:paraId="00992E5B" w14:textId="77777777" w:rsidR="00C1096C" w:rsidRPr="00C1096C" w:rsidRDefault="00C1096C" w:rsidP="00C1096C">
      <w:pPr>
        <w:jc w:val="center"/>
        <w:rPr>
          <w:rFonts w:asciiTheme="minorHAnsi" w:hAnsiTheme="minorHAnsi" w:cstheme="minorHAnsi"/>
          <w:bCs/>
          <w:color w:val="2E74B5" w:themeColor="accent5" w:themeShade="BF"/>
          <w:sz w:val="32"/>
          <w:szCs w:val="32"/>
        </w:rPr>
      </w:pPr>
      <w:r w:rsidRPr="00C1096C">
        <w:rPr>
          <w:rFonts w:asciiTheme="minorHAnsi" w:hAnsiTheme="minorHAnsi" w:cstheme="minorHAnsi"/>
          <w:bCs/>
          <w:color w:val="2E74B5" w:themeColor="accent5" w:themeShade="BF"/>
          <w:sz w:val="32"/>
          <w:szCs w:val="32"/>
        </w:rPr>
        <w:t>Pakistan Crisis Resilient Social Protection Program</w:t>
      </w:r>
    </w:p>
    <w:p w14:paraId="41A5E32B" w14:textId="40508A1E" w:rsidR="00800CAD" w:rsidRPr="000A4E46" w:rsidRDefault="004F0670" w:rsidP="002D4968">
      <w:pPr>
        <w:jc w:val="center"/>
        <w:rPr>
          <w:rFonts w:asciiTheme="minorHAnsi" w:hAnsiTheme="minorHAnsi" w:cstheme="minorHAnsi"/>
          <w:bCs/>
          <w:color w:val="2E74B5" w:themeColor="accent5" w:themeShade="BF"/>
          <w:sz w:val="32"/>
          <w:szCs w:val="32"/>
        </w:rPr>
      </w:pPr>
      <w:r w:rsidRPr="00C1096C">
        <w:rPr>
          <w:rFonts w:asciiTheme="minorHAnsi" w:hAnsiTheme="minorHAnsi" w:cstheme="minorHAnsi"/>
          <w:bCs/>
          <w:color w:val="2E74B5" w:themeColor="accent5" w:themeShade="BF"/>
          <w:sz w:val="32"/>
          <w:szCs w:val="32"/>
        </w:rPr>
        <w:t xml:space="preserve"> (CRISP</w:t>
      </w:r>
      <w:r w:rsidR="00C1096C">
        <w:rPr>
          <w:rFonts w:asciiTheme="minorHAnsi" w:hAnsiTheme="minorHAnsi" w:cstheme="minorHAnsi"/>
          <w:bCs/>
          <w:color w:val="2E74B5" w:themeColor="accent5" w:themeShade="BF"/>
          <w:sz w:val="32"/>
          <w:szCs w:val="32"/>
        </w:rPr>
        <w:t>)</w:t>
      </w:r>
      <w:r w:rsidRPr="000A4E46">
        <w:rPr>
          <w:rFonts w:asciiTheme="minorHAnsi" w:hAnsiTheme="minorHAnsi" w:cstheme="minorHAnsi"/>
          <w:bCs/>
          <w:color w:val="2E74B5" w:themeColor="accent5" w:themeShade="BF"/>
          <w:sz w:val="32"/>
          <w:szCs w:val="32"/>
        </w:rPr>
        <w:t xml:space="preserve"> </w:t>
      </w:r>
    </w:p>
    <w:p w14:paraId="1408BB32" w14:textId="77777777" w:rsidR="00800CAD" w:rsidRPr="000A4E46" w:rsidRDefault="00800CAD" w:rsidP="00800CAD">
      <w:pPr>
        <w:rPr>
          <w:sz w:val="32"/>
          <w:szCs w:val="32"/>
        </w:rPr>
      </w:pPr>
    </w:p>
    <w:p w14:paraId="2E022716" w14:textId="77777777" w:rsidR="00800CAD" w:rsidRPr="000A4E46" w:rsidRDefault="00800CAD" w:rsidP="00800CAD">
      <w:pPr>
        <w:rPr>
          <w:b/>
          <w:bCs/>
          <w:sz w:val="32"/>
          <w:szCs w:val="32"/>
        </w:rPr>
      </w:pPr>
    </w:p>
    <w:p w14:paraId="23A23A21" w14:textId="77777777" w:rsidR="00800CAD" w:rsidRPr="000A4E46" w:rsidRDefault="00800CAD" w:rsidP="00800CAD">
      <w:pPr>
        <w:rPr>
          <w:sz w:val="32"/>
          <w:szCs w:val="32"/>
        </w:rPr>
      </w:pPr>
    </w:p>
    <w:p w14:paraId="219CD43D" w14:textId="77777777" w:rsidR="00800CAD" w:rsidRPr="000A4E46" w:rsidRDefault="00800CAD" w:rsidP="00800CAD">
      <w:pPr>
        <w:rPr>
          <w:sz w:val="32"/>
          <w:szCs w:val="32"/>
        </w:rPr>
      </w:pPr>
    </w:p>
    <w:p w14:paraId="1886F03E" w14:textId="77777777" w:rsidR="00800CAD" w:rsidRPr="000A4E46" w:rsidRDefault="00800CAD" w:rsidP="00800CAD">
      <w:pPr>
        <w:rPr>
          <w:sz w:val="32"/>
          <w:szCs w:val="32"/>
        </w:rPr>
      </w:pPr>
    </w:p>
    <w:p w14:paraId="3DCB4201" w14:textId="77777777" w:rsidR="00804565" w:rsidRPr="000A4E46" w:rsidRDefault="00804565" w:rsidP="00804565">
      <w:pPr>
        <w:rPr>
          <w:rFonts w:eastAsia="Calibri"/>
        </w:rPr>
      </w:pPr>
    </w:p>
    <w:p w14:paraId="2B1F16CA" w14:textId="77777777" w:rsidR="00800CAD" w:rsidRPr="000A4E46" w:rsidRDefault="00800CAD" w:rsidP="00914581">
      <w:pPr>
        <w:pStyle w:val="Title"/>
        <w:rPr>
          <w:rFonts w:ascii="Calibri" w:hAnsi="Calibri" w:cs="Calibri"/>
          <w:sz w:val="32"/>
          <w:szCs w:val="32"/>
        </w:rPr>
      </w:pPr>
    </w:p>
    <w:p w14:paraId="62BA058B" w14:textId="77777777" w:rsidR="00800CAD" w:rsidRPr="000A4E46" w:rsidRDefault="00800CAD" w:rsidP="00800CAD">
      <w:pPr>
        <w:jc w:val="center"/>
        <w:rPr>
          <w:sz w:val="32"/>
          <w:szCs w:val="32"/>
        </w:rPr>
      </w:pPr>
    </w:p>
    <w:p w14:paraId="53995CC1" w14:textId="6F70FC74" w:rsidR="00487C5E" w:rsidRDefault="00487C5E" w:rsidP="00487C5E">
      <w:pPr>
        <w:jc w:val="center"/>
        <w:rPr>
          <w:rFonts w:asciiTheme="minorHAnsi" w:hAnsiTheme="minorHAnsi" w:cstheme="minorHAnsi"/>
          <w:bCs/>
          <w:color w:val="2E74B5" w:themeColor="accent5" w:themeShade="BF"/>
          <w:sz w:val="32"/>
          <w:szCs w:val="32"/>
        </w:rPr>
      </w:pPr>
      <w:r>
        <w:rPr>
          <w:rFonts w:asciiTheme="minorHAnsi" w:hAnsiTheme="minorHAnsi" w:cstheme="minorHAnsi"/>
          <w:bCs/>
          <w:color w:val="2E74B5" w:themeColor="accent5" w:themeShade="BF"/>
          <w:sz w:val="32"/>
          <w:szCs w:val="32"/>
        </w:rPr>
        <w:t>DRAFT</w:t>
      </w:r>
    </w:p>
    <w:p w14:paraId="15738E40" w14:textId="261756ED" w:rsidR="00800CAD" w:rsidRPr="000A4E46" w:rsidRDefault="00487C5E" w:rsidP="001F61A5">
      <w:pPr>
        <w:jc w:val="center"/>
        <w:rPr>
          <w:rFonts w:asciiTheme="minorHAnsi" w:hAnsiTheme="minorHAnsi" w:cstheme="minorHAnsi"/>
          <w:bCs/>
          <w:color w:val="2E74B5" w:themeColor="accent5" w:themeShade="BF"/>
          <w:sz w:val="32"/>
          <w:szCs w:val="32"/>
        </w:rPr>
      </w:pPr>
      <w:r>
        <w:rPr>
          <w:rFonts w:asciiTheme="minorHAnsi" w:hAnsiTheme="minorHAnsi" w:cstheme="minorHAnsi"/>
          <w:bCs/>
          <w:color w:val="2E74B5" w:themeColor="accent5" w:themeShade="BF"/>
          <w:sz w:val="32"/>
          <w:szCs w:val="32"/>
        </w:rPr>
        <w:t>January</w:t>
      </w:r>
      <w:r w:rsidR="00234035">
        <w:rPr>
          <w:rFonts w:asciiTheme="minorHAnsi" w:hAnsiTheme="minorHAnsi" w:cstheme="minorHAnsi"/>
          <w:bCs/>
          <w:color w:val="2E74B5" w:themeColor="accent5" w:themeShade="BF"/>
          <w:sz w:val="32"/>
          <w:szCs w:val="32"/>
        </w:rPr>
        <w:t xml:space="preserve"> 2021</w:t>
      </w:r>
    </w:p>
    <w:p w14:paraId="091E40A2" w14:textId="619440AF" w:rsidR="00800CAD" w:rsidRPr="000A4E46" w:rsidRDefault="00800CAD" w:rsidP="00616CC0">
      <w:pPr>
        <w:spacing w:line="256" w:lineRule="auto"/>
        <w:jc w:val="both"/>
        <w:rPr>
          <w:rFonts w:asciiTheme="minorHAnsi" w:hAnsiTheme="minorHAnsi" w:cstheme="minorHAnsi"/>
          <w:sz w:val="22"/>
          <w:szCs w:val="22"/>
        </w:rPr>
      </w:pPr>
      <w:r w:rsidRPr="000A4E46">
        <w:rPr>
          <w:rFonts w:asciiTheme="minorHAnsi" w:hAnsiTheme="minorHAnsi" w:cstheme="minorHAnsi"/>
          <w:sz w:val="22"/>
          <w:szCs w:val="22"/>
        </w:rPr>
        <w:br w:type="page"/>
      </w:r>
    </w:p>
    <w:p w14:paraId="68A24856" w14:textId="77777777" w:rsidR="00800CAD" w:rsidRPr="000A4E46" w:rsidRDefault="00800CAD" w:rsidP="006169C7">
      <w:pPr>
        <w:pStyle w:val="Heading1"/>
        <w:jc w:val="both"/>
        <w:rPr>
          <w:rFonts w:cs="Calibri"/>
        </w:rPr>
      </w:pPr>
    </w:p>
    <w:p w14:paraId="3A2F6425" w14:textId="113D0194" w:rsidR="006C4A30" w:rsidRPr="000A4E46" w:rsidRDefault="00800CAD" w:rsidP="004B66D7">
      <w:pPr>
        <w:jc w:val="center"/>
        <w:rPr>
          <w:rFonts w:ascii="Calibri Light" w:hAnsi="Calibri Light"/>
          <w:color w:val="0070C0"/>
          <w:sz w:val="32"/>
          <w:szCs w:val="32"/>
        </w:rPr>
      </w:pPr>
      <w:r w:rsidRPr="000A4E46">
        <w:rPr>
          <w:rFonts w:ascii="Calibri Light" w:hAnsi="Calibri Light"/>
          <w:color w:val="0070C0"/>
          <w:sz w:val="32"/>
          <w:szCs w:val="32"/>
        </w:rPr>
        <w:t>Acronyms</w:t>
      </w:r>
    </w:p>
    <w:p w14:paraId="6C725372" w14:textId="77777777" w:rsidR="004B66D7" w:rsidRPr="000A4E46" w:rsidRDefault="004B66D7" w:rsidP="006169C7">
      <w:pPr>
        <w:jc w:val="both"/>
      </w:pPr>
    </w:p>
    <w:tbl>
      <w:tblPr>
        <w:tblW w:w="971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85"/>
        <w:gridCol w:w="7830"/>
      </w:tblGrid>
      <w:tr w:rsidR="00C1096C" w:rsidRPr="00D32A05" w14:paraId="5612BBD9" w14:textId="77777777" w:rsidTr="00C1096C">
        <w:trPr>
          <w:jc w:val="center"/>
        </w:trPr>
        <w:tc>
          <w:tcPr>
            <w:tcW w:w="1885" w:type="dxa"/>
            <w:shd w:val="clear" w:color="auto" w:fill="auto"/>
          </w:tcPr>
          <w:p w14:paraId="5217D944"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ADB</w:t>
            </w:r>
          </w:p>
        </w:tc>
        <w:tc>
          <w:tcPr>
            <w:tcW w:w="7830" w:type="dxa"/>
            <w:shd w:val="clear" w:color="auto" w:fill="auto"/>
          </w:tcPr>
          <w:p w14:paraId="77F6E742"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Asian Development Bank</w:t>
            </w:r>
          </w:p>
        </w:tc>
      </w:tr>
      <w:tr w:rsidR="00C1096C" w:rsidRPr="00D32A05" w14:paraId="3CAECD13" w14:textId="77777777" w:rsidTr="00C1096C">
        <w:trPr>
          <w:jc w:val="center"/>
        </w:trPr>
        <w:tc>
          <w:tcPr>
            <w:tcW w:w="1885" w:type="dxa"/>
            <w:shd w:val="clear" w:color="auto" w:fill="auto"/>
          </w:tcPr>
          <w:p w14:paraId="27BD4AD3"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ANC</w:t>
            </w:r>
          </w:p>
        </w:tc>
        <w:tc>
          <w:tcPr>
            <w:tcW w:w="7830" w:type="dxa"/>
            <w:shd w:val="clear" w:color="auto" w:fill="auto"/>
          </w:tcPr>
          <w:p w14:paraId="23EC5613"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Ante Natal Care</w:t>
            </w:r>
          </w:p>
        </w:tc>
      </w:tr>
      <w:tr w:rsidR="00C1096C" w:rsidRPr="00D32A05" w14:paraId="64613ECB" w14:textId="77777777" w:rsidTr="00C1096C">
        <w:trPr>
          <w:jc w:val="center"/>
        </w:trPr>
        <w:tc>
          <w:tcPr>
            <w:tcW w:w="1885" w:type="dxa"/>
            <w:shd w:val="clear" w:color="auto" w:fill="auto"/>
          </w:tcPr>
          <w:p w14:paraId="18FE3842"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ASPIRE</w:t>
            </w:r>
          </w:p>
        </w:tc>
        <w:tc>
          <w:tcPr>
            <w:tcW w:w="7830" w:type="dxa"/>
            <w:shd w:val="clear" w:color="auto" w:fill="auto"/>
          </w:tcPr>
          <w:p w14:paraId="6BC0F418"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 xml:space="preserve">Action to Strengthen Performance for Inclusive and Responsive Education </w:t>
            </w:r>
          </w:p>
        </w:tc>
      </w:tr>
      <w:tr w:rsidR="00C1096C" w:rsidRPr="00D32A05" w14:paraId="5CA3A148" w14:textId="77777777" w:rsidTr="00C1096C">
        <w:trPr>
          <w:jc w:val="center"/>
        </w:trPr>
        <w:tc>
          <w:tcPr>
            <w:tcW w:w="1885" w:type="dxa"/>
            <w:shd w:val="clear" w:color="auto" w:fill="auto"/>
          </w:tcPr>
          <w:p w14:paraId="01B2D82D"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ATM</w:t>
            </w:r>
          </w:p>
        </w:tc>
        <w:tc>
          <w:tcPr>
            <w:tcW w:w="7830" w:type="dxa"/>
            <w:shd w:val="clear" w:color="auto" w:fill="auto"/>
          </w:tcPr>
          <w:p w14:paraId="451BF570"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Automated Teller Machine</w:t>
            </w:r>
          </w:p>
        </w:tc>
      </w:tr>
      <w:tr w:rsidR="00C1096C" w:rsidRPr="00D32A05" w14:paraId="74E57B96" w14:textId="77777777" w:rsidTr="00C1096C">
        <w:trPr>
          <w:jc w:val="center"/>
        </w:trPr>
        <w:tc>
          <w:tcPr>
            <w:tcW w:w="1885" w:type="dxa"/>
            <w:shd w:val="clear" w:color="auto" w:fill="auto"/>
          </w:tcPr>
          <w:p w14:paraId="0C6F1E9A"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BISP</w:t>
            </w:r>
          </w:p>
        </w:tc>
        <w:tc>
          <w:tcPr>
            <w:tcW w:w="7830" w:type="dxa"/>
            <w:shd w:val="clear" w:color="auto" w:fill="auto"/>
          </w:tcPr>
          <w:p w14:paraId="1DF5AC73"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Benazir Income Support Programme</w:t>
            </w:r>
          </w:p>
        </w:tc>
      </w:tr>
      <w:tr w:rsidR="00C1096C" w:rsidRPr="00D32A05" w14:paraId="1C026813" w14:textId="77777777" w:rsidTr="00C1096C">
        <w:trPr>
          <w:jc w:val="center"/>
        </w:trPr>
        <w:tc>
          <w:tcPr>
            <w:tcW w:w="1885" w:type="dxa"/>
            <w:shd w:val="clear" w:color="auto" w:fill="auto"/>
          </w:tcPr>
          <w:p w14:paraId="22C31218"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CCT</w:t>
            </w:r>
          </w:p>
        </w:tc>
        <w:tc>
          <w:tcPr>
            <w:tcW w:w="7830" w:type="dxa"/>
            <w:shd w:val="clear" w:color="auto" w:fill="auto"/>
          </w:tcPr>
          <w:p w14:paraId="3099EC13"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Conditional Cash Transfer</w:t>
            </w:r>
          </w:p>
        </w:tc>
      </w:tr>
      <w:tr w:rsidR="00C1096C" w:rsidRPr="00D32A05" w14:paraId="51CFF344" w14:textId="77777777" w:rsidTr="00C1096C">
        <w:trPr>
          <w:jc w:val="center"/>
        </w:trPr>
        <w:tc>
          <w:tcPr>
            <w:tcW w:w="1885" w:type="dxa"/>
            <w:shd w:val="clear" w:color="auto" w:fill="auto"/>
          </w:tcPr>
          <w:p w14:paraId="235F6C35"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CPF</w:t>
            </w:r>
          </w:p>
        </w:tc>
        <w:tc>
          <w:tcPr>
            <w:tcW w:w="7830" w:type="dxa"/>
            <w:shd w:val="clear" w:color="auto" w:fill="auto"/>
          </w:tcPr>
          <w:p w14:paraId="1EC6F5C9"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Country Partnership Framework</w:t>
            </w:r>
          </w:p>
        </w:tc>
      </w:tr>
      <w:tr w:rsidR="00C1096C" w:rsidRPr="00D32A05" w14:paraId="08896B0F" w14:textId="77777777" w:rsidTr="00C1096C">
        <w:trPr>
          <w:jc w:val="center"/>
        </w:trPr>
        <w:tc>
          <w:tcPr>
            <w:tcW w:w="1885" w:type="dxa"/>
            <w:shd w:val="clear" w:color="auto" w:fill="auto"/>
          </w:tcPr>
          <w:p w14:paraId="31B449FA"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CPS</w:t>
            </w:r>
          </w:p>
        </w:tc>
        <w:tc>
          <w:tcPr>
            <w:tcW w:w="7830" w:type="dxa"/>
            <w:shd w:val="clear" w:color="auto" w:fill="auto"/>
          </w:tcPr>
          <w:p w14:paraId="6C86C03A"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Country Partnership Strategy</w:t>
            </w:r>
          </w:p>
        </w:tc>
      </w:tr>
      <w:tr w:rsidR="00C1096C" w:rsidRPr="00D32A05" w14:paraId="749C2FC6" w14:textId="77777777" w:rsidTr="00C1096C">
        <w:trPr>
          <w:jc w:val="center"/>
        </w:trPr>
        <w:tc>
          <w:tcPr>
            <w:tcW w:w="1885" w:type="dxa"/>
            <w:shd w:val="clear" w:color="auto" w:fill="auto"/>
          </w:tcPr>
          <w:p w14:paraId="52705D87" w14:textId="03A4E4B0" w:rsidR="00C1096C" w:rsidRPr="00D32A05" w:rsidRDefault="00C1096C" w:rsidP="00C1096C">
            <w:pPr>
              <w:rPr>
                <w:rFonts w:asciiTheme="minorHAnsi" w:hAnsiTheme="minorHAnsi" w:cstheme="minorHAnsi"/>
                <w:sz w:val="20"/>
                <w:szCs w:val="20"/>
              </w:rPr>
            </w:pPr>
            <w:r>
              <w:rPr>
                <w:rFonts w:asciiTheme="minorHAnsi" w:hAnsiTheme="minorHAnsi" w:cstheme="minorHAnsi"/>
                <w:sz w:val="20"/>
                <w:szCs w:val="20"/>
              </w:rPr>
              <w:t>CRISP</w:t>
            </w:r>
          </w:p>
        </w:tc>
        <w:tc>
          <w:tcPr>
            <w:tcW w:w="7830" w:type="dxa"/>
            <w:shd w:val="clear" w:color="auto" w:fill="auto"/>
          </w:tcPr>
          <w:p w14:paraId="3BC0F5A3" w14:textId="79960B02" w:rsidR="00C1096C" w:rsidRPr="00D32A05" w:rsidRDefault="009A2BA4" w:rsidP="009A2BA4">
            <w:pPr>
              <w:rPr>
                <w:rFonts w:asciiTheme="minorHAnsi" w:hAnsiTheme="minorHAnsi" w:cstheme="minorHAnsi"/>
                <w:sz w:val="20"/>
                <w:szCs w:val="20"/>
              </w:rPr>
            </w:pPr>
            <w:r>
              <w:rPr>
                <w:rFonts w:asciiTheme="minorHAnsi" w:hAnsiTheme="minorHAnsi" w:cstheme="minorHAnsi"/>
                <w:sz w:val="20"/>
                <w:szCs w:val="20"/>
              </w:rPr>
              <w:t>Crisis Resilience Social Protection Program</w:t>
            </w:r>
          </w:p>
        </w:tc>
      </w:tr>
      <w:tr w:rsidR="00C1096C" w:rsidRPr="00D32A05" w14:paraId="744F2123" w14:textId="77777777" w:rsidTr="00C1096C">
        <w:trPr>
          <w:jc w:val="center"/>
        </w:trPr>
        <w:tc>
          <w:tcPr>
            <w:tcW w:w="1885" w:type="dxa"/>
            <w:shd w:val="clear" w:color="auto" w:fill="auto"/>
          </w:tcPr>
          <w:p w14:paraId="1ADCC6D7"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DfID</w:t>
            </w:r>
          </w:p>
        </w:tc>
        <w:tc>
          <w:tcPr>
            <w:tcW w:w="7830" w:type="dxa"/>
            <w:shd w:val="clear" w:color="auto" w:fill="auto"/>
          </w:tcPr>
          <w:p w14:paraId="22C4D5E9"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Department for International Development</w:t>
            </w:r>
          </w:p>
        </w:tc>
      </w:tr>
      <w:tr w:rsidR="00C1096C" w:rsidRPr="00D32A05" w14:paraId="66EBAB42" w14:textId="77777777" w:rsidTr="00C1096C">
        <w:trPr>
          <w:jc w:val="center"/>
        </w:trPr>
        <w:tc>
          <w:tcPr>
            <w:tcW w:w="1885" w:type="dxa"/>
            <w:shd w:val="clear" w:color="auto" w:fill="auto"/>
          </w:tcPr>
          <w:p w14:paraId="1AB71F39"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DG</w:t>
            </w:r>
          </w:p>
        </w:tc>
        <w:tc>
          <w:tcPr>
            <w:tcW w:w="7830" w:type="dxa"/>
            <w:shd w:val="clear" w:color="auto" w:fill="auto"/>
          </w:tcPr>
          <w:p w14:paraId="7E358992"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Director General</w:t>
            </w:r>
          </w:p>
        </w:tc>
      </w:tr>
      <w:tr w:rsidR="00C1096C" w:rsidRPr="00D32A05" w14:paraId="1947BC55" w14:textId="77777777" w:rsidTr="00C1096C">
        <w:trPr>
          <w:jc w:val="center"/>
        </w:trPr>
        <w:tc>
          <w:tcPr>
            <w:tcW w:w="1885" w:type="dxa"/>
            <w:shd w:val="clear" w:color="auto" w:fill="auto"/>
          </w:tcPr>
          <w:p w14:paraId="7A1601AD"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DLI</w:t>
            </w:r>
          </w:p>
        </w:tc>
        <w:tc>
          <w:tcPr>
            <w:tcW w:w="7830" w:type="dxa"/>
            <w:shd w:val="clear" w:color="auto" w:fill="auto"/>
          </w:tcPr>
          <w:p w14:paraId="394B4FF8"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Disbursement Linked Indicator</w:t>
            </w:r>
          </w:p>
        </w:tc>
      </w:tr>
      <w:tr w:rsidR="00C1096C" w:rsidRPr="00D32A05" w14:paraId="43F214F1" w14:textId="77777777" w:rsidTr="00C1096C">
        <w:trPr>
          <w:jc w:val="center"/>
        </w:trPr>
        <w:tc>
          <w:tcPr>
            <w:tcW w:w="1885" w:type="dxa"/>
            <w:shd w:val="clear" w:color="auto" w:fill="auto"/>
          </w:tcPr>
          <w:p w14:paraId="7010B72F"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DLR</w:t>
            </w:r>
          </w:p>
        </w:tc>
        <w:tc>
          <w:tcPr>
            <w:tcW w:w="7830" w:type="dxa"/>
            <w:shd w:val="clear" w:color="auto" w:fill="auto"/>
          </w:tcPr>
          <w:p w14:paraId="4C5069A7" w14:textId="77777777" w:rsidR="00C1096C" w:rsidRPr="00D32A05" w:rsidRDefault="00C1096C" w:rsidP="00C1096C">
            <w:pPr>
              <w:rPr>
                <w:rFonts w:asciiTheme="minorHAnsi" w:hAnsiTheme="minorHAnsi" w:cstheme="minorHAnsi"/>
                <w:sz w:val="20"/>
                <w:szCs w:val="20"/>
              </w:rPr>
            </w:pPr>
            <w:r>
              <w:rPr>
                <w:rFonts w:asciiTheme="minorHAnsi" w:hAnsiTheme="minorHAnsi" w:cstheme="minorHAnsi"/>
                <w:sz w:val="20"/>
                <w:szCs w:val="20"/>
              </w:rPr>
              <w:t>Disbursement Linked Results</w:t>
            </w:r>
          </w:p>
        </w:tc>
      </w:tr>
      <w:tr w:rsidR="00C1096C" w:rsidRPr="00D32A05" w14:paraId="07C370EA" w14:textId="77777777" w:rsidTr="00C1096C">
        <w:trPr>
          <w:jc w:val="center"/>
        </w:trPr>
        <w:tc>
          <w:tcPr>
            <w:tcW w:w="1885" w:type="dxa"/>
            <w:shd w:val="clear" w:color="auto" w:fill="auto"/>
          </w:tcPr>
          <w:p w14:paraId="391A4342"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DoH</w:t>
            </w:r>
          </w:p>
        </w:tc>
        <w:tc>
          <w:tcPr>
            <w:tcW w:w="7830" w:type="dxa"/>
            <w:shd w:val="clear" w:color="auto" w:fill="auto"/>
          </w:tcPr>
          <w:p w14:paraId="3F930F6C"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Department of Health</w:t>
            </w:r>
          </w:p>
        </w:tc>
      </w:tr>
      <w:tr w:rsidR="00C1096C" w:rsidRPr="00D32A05" w14:paraId="722BD1C2" w14:textId="77777777" w:rsidTr="00C1096C">
        <w:trPr>
          <w:jc w:val="center"/>
        </w:trPr>
        <w:tc>
          <w:tcPr>
            <w:tcW w:w="1885" w:type="dxa"/>
            <w:shd w:val="clear" w:color="auto" w:fill="auto"/>
          </w:tcPr>
          <w:p w14:paraId="6FCF69D7"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DPC</w:t>
            </w:r>
          </w:p>
        </w:tc>
        <w:tc>
          <w:tcPr>
            <w:tcW w:w="7830" w:type="dxa"/>
            <w:shd w:val="clear" w:color="auto" w:fill="auto"/>
          </w:tcPr>
          <w:p w14:paraId="031C5D16"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Development Policy Credit</w:t>
            </w:r>
          </w:p>
        </w:tc>
      </w:tr>
      <w:tr w:rsidR="007E6A7A" w:rsidRPr="00D32A05" w14:paraId="3FDC8E5F" w14:textId="77777777" w:rsidTr="00C1096C">
        <w:trPr>
          <w:jc w:val="center"/>
        </w:trPr>
        <w:tc>
          <w:tcPr>
            <w:tcW w:w="1885" w:type="dxa"/>
            <w:shd w:val="clear" w:color="auto" w:fill="auto"/>
          </w:tcPr>
          <w:p w14:paraId="29B9E1B5" w14:textId="152B9F7F" w:rsidR="007E6A7A" w:rsidRPr="00D32A05" w:rsidRDefault="007E6A7A" w:rsidP="00C1096C">
            <w:pPr>
              <w:rPr>
                <w:rFonts w:asciiTheme="minorHAnsi" w:hAnsiTheme="minorHAnsi" w:cstheme="minorHAnsi"/>
                <w:sz w:val="20"/>
                <w:szCs w:val="20"/>
              </w:rPr>
            </w:pPr>
            <w:r>
              <w:rPr>
                <w:rFonts w:asciiTheme="minorHAnsi" w:hAnsiTheme="minorHAnsi" w:cstheme="minorHAnsi"/>
                <w:sz w:val="20"/>
                <w:szCs w:val="20"/>
              </w:rPr>
              <w:t>DRF</w:t>
            </w:r>
          </w:p>
        </w:tc>
        <w:tc>
          <w:tcPr>
            <w:tcW w:w="7830" w:type="dxa"/>
            <w:shd w:val="clear" w:color="auto" w:fill="auto"/>
          </w:tcPr>
          <w:p w14:paraId="5B149673" w14:textId="7A2D1C21" w:rsidR="007E6A7A" w:rsidRPr="00D32A05" w:rsidRDefault="007E6A7A" w:rsidP="00C1096C">
            <w:pPr>
              <w:rPr>
                <w:rFonts w:asciiTheme="minorHAnsi" w:hAnsiTheme="minorHAnsi" w:cstheme="minorHAnsi"/>
                <w:sz w:val="20"/>
                <w:szCs w:val="20"/>
              </w:rPr>
            </w:pPr>
            <w:r>
              <w:rPr>
                <w:rFonts w:asciiTheme="minorHAnsi" w:hAnsiTheme="minorHAnsi" w:cstheme="minorHAnsi"/>
                <w:sz w:val="20"/>
                <w:szCs w:val="20"/>
              </w:rPr>
              <w:t>Digital Rights Foundation</w:t>
            </w:r>
          </w:p>
        </w:tc>
      </w:tr>
      <w:tr w:rsidR="00C1096C" w:rsidRPr="00D32A05" w14:paraId="3CFA1741" w14:textId="77777777" w:rsidTr="00C1096C">
        <w:trPr>
          <w:jc w:val="center"/>
        </w:trPr>
        <w:tc>
          <w:tcPr>
            <w:tcW w:w="1885" w:type="dxa"/>
            <w:shd w:val="clear" w:color="auto" w:fill="auto"/>
          </w:tcPr>
          <w:p w14:paraId="161AE53C"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F&amp;A</w:t>
            </w:r>
          </w:p>
        </w:tc>
        <w:tc>
          <w:tcPr>
            <w:tcW w:w="7830" w:type="dxa"/>
            <w:shd w:val="clear" w:color="auto" w:fill="auto"/>
          </w:tcPr>
          <w:p w14:paraId="20D8EC9D"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Finance &amp; Accounting</w:t>
            </w:r>
          </w:p>
        </w:tc>
      </w:tr>
      <w:tr w:rsidR="00C1096C" w:rsidRPr="00D32A05" w14:paraId="42E34CC5" w14:textId="77777777" w:rsidTr="00C1096C">
        <w:trPr>
          <w:jc w:val="center"/>
        </w:trPr>
        <w:tc>
          <w:tcPr>
            <w:tcW w:w="1885" w:type="dxa"/>
            <w:shd w:val="clear" w:color="auto" w:fill="auto"/>
          </w:tcPr>
          <w:p w14:paraId="615AF8BF"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FATA</w:t>
            </w:r>
          </w:p>
        </w:tc>
        <w:tc>
          <w:tcPr>
            <w:tcW w:w="7830" w:type="dxa"/>
            <w:shd w:val="clear" w:color="auto" w:fill="auto"/>
          </w:tcPr>
          <w:p w14:paraId="7A0592F2"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Federally Administered Tribal Areas</w:t>
            </w:r>
          </w:p>
        </w:tc>
      </w:tr>
      <w:tr w:rsidR="00C1096C" w:rsidRPr="00D32A05" w14:paraId="3747F86E" w14:textId="77777777" w:rsidTr="00C1096C">
        <w:trPr>
          <w:jc w:val="center"/>
        </w:trPr>
        <w:tc>
          <w:tcPr>
            <w:tcW w:w="1885" w:type="dxa"/>
            <w:shd w:val="clear" w:color="auto" w:fill="auto"/>
          </w:tcPr>
          <w:p w14:paraId="2504E8FA"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FCDO</w:t>
            </w:r>
          </w:p>
        </w:tc>
        <w:tc>
          <w:tcPr>
            <w:tcW w:w="7830" w:type="dxa"/>
            <w:shd w:val="clear" w:color="auto" w:fill="auto"/>
          </w:tcPr>
          <w:p w14:paraId="486A7644"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Foreign Commonwealth &amp; Development Office</w:t>
            </w:r>
          </w:p>
        </w:tc>
      </w:tr>
      <w:tr w:rsidR="00C1096C" w:rsidRPr="00D32A05" w14:paraId="0204C94E" w14:textId="77777777" w:rsidTr="00C1096C">
        <w:trPr>
          <w:jc w:val="center"/>
        </w:trPr>
        <w:tc>
          <w:tcPr>
            <w:tcW w:w="1885" w:type="dxa"/>
            <w:shd w:val="clear" w:color="auto" w:fill="auto"/>
          </w:tcPr>
          <w:p w14:paraId="5F1252C0"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FM</w:t>
            </w:r>
          </w:p>
        </w:tc>
        <w:tc>
          <w:tcPr>
            <w:tcW w:w="7830" w:type="dxa"/>
            <w:shd w:val="clear" w:color="auto" w:fill="auto"/>
          </w:tcPr>
          <w:p w14:paraId="5CFD71D4"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Financial Management</w:t>
            </w:r>
          </w:p>
        </w:tc>
      </w:tr>
      <w:tr w:rsidR="00C1096C" w:rsidRPr="00D32A05" w14:paraId="002FE590" w14:textId="77777777" w:rsidTr="00C1096C">
        <w:trPr>
          <w:jc w:val="center"/>
        </w:trPr>
        <w:tc>
          <w:tcPr>
            <w:tcW w:w="1885" w:type="dxa"/>
            <w:shd w:val="clear" w:color="auto" w:fill="auto"/>
          </w:tcPr>
          <w:p w14:paraId="0CAB6F69"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FSA</w:t>
            </w:r>
          </w:p>
        </w:tc>
        <w:tc>
          <w:tcPr>
            <w:tcW w:w="7830" w:type="dxa"/>
            <w:shd w:val="clear" w:color="auto" w:fill="auto"/>
          </w:tcPr>
          <w:p w14:paraId="27DDB9DC"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Fiduciary Systems Assessment</w:t>
            </w:r>
          </w:p>
        </w:tc>
      </w:tr>
      <w:tr w:rsidR="00C1096C" w:rsidRPr="00D32A05" w14:paraId="1B6F3D25" w14:textId="77777777" w:rsidTr="00C1096C">
        <w:trPr>
          <w:jc w:val="center"/>
        </w:trPr>
        <w:tc>
          <w:tcPr>
            <w:tcW w:w="1885" w:type="dxa"/>
            <w:shd w:val="clear" w:color="auto" w:fill="auto"/>
          </w:tcPr>
          <w:p w14:paraId="488675D4"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GDP</w:t>
            </w:r>
          </w:p>
        </w:tc>
        <w:tc>
          <w:tcPr>
            <w:tcW w:w="7830" w:type="dxa"/>
            <w:shd w:val="clear" w:color="auto" w:fill="auto"/>
          </w:tcPr>
          <w:p w14:paraId="6963242A"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Gross Domestic Product</w:t>
            </w:r>
          </w:p>
        </w:tc>
      </w:tr>
      <w:tr w:rsidR="00C1096C" w:rsidRPr="00D32A05" w14:paraId="31A8CC0A" w14:textId="77777777" w:rsidTr="00C1096C">
        <w:trPr>
          <w:jc w:val="center"/>
        </w:trPr>
        <w:tc>
          <w:tcPr>
            <w:tcW w:w="1885" w:type="dxa"/>
            <w:shd w:val="clear" w:color="auto" w:fill="auto"/>
          </w:tcPr>
          <w:p w14:paraId="15897EC6"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GoP</w:t>
            </w:r>
          </w:p>
        </w:tc>
        <w:tc>
          <w:tcPr>
            <w:tcW w:w="7830" w:type="dxa"/>
            <w:shd w:val="clear" w:color="auto" w:fill="auto"/>
          </w:tcPr>
          <w:p w14:paraId="56D12C99"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Government of Pakistan</w:t>
            </w:r>
          </w:p>
        </w:tc>
      </w:tr>
      <w:tr w:rsidR="00C1096C" w:rsidRPr="00D32A05" w14:paraId="31EC56B5" w14:textId="77777777" w:rsidTr="00C1096C">
        <w:trPr>
          <w:jc w:val="center"/>
        </w:trPr>
        <w:tc>
          <w:tcPr>
            <w:tcW w:w="1885" w:type="dxa"/>
            <w:shd w:val="clear" w:color="auto" w:fill="auto"/>
          </w:tcPr>
          <w:p w14:paraId="7EFF03E4" w14:textId="6568C60F" w:rsidR="00C1096C" w:rsidRPr="00D32A05" w:rsidRDefault="00C1096C" w:rsidP="00C1096C">
            <w:pPr>
              <w:rPr>
                <w:rFonts w:asciiTheme="minorHAnsi" w:hAnsiTheme="minorHAnsi" w:cstheme="minorHAnsi"/>
                <w:sz w:val="20"/>
                <w:szCs w:val="20"/>
              </w:rPr>
            </w:pPr>
            <w:r>
              <w:rPr>
                <w:rFonts w:asciiTheme="minorHAnsi" w:hAnsiTheme="minorHAnsi" w:cstheme="minorHAnsi"/>
                <w:sz w:val="20"/>
                <w:szCs w:val="20"/>
              </w:rPr>
              <w:t>GRM</w:t>
            </w:r>
          </w:p>
        </w:tc>
        <w:tc>
          <w:tcPr>
            <w:tcW w:w="7830" w:type="dxa"/>
            <w:shd w:val="clear" w:color="auto" w:fill="auto"/>
          </w:tcPr>
          <w:p w14:paraId="18453419" w14:textId="2E186204" w:rsidR="00C1096C" w:rsidRPr="00D32A05" w:rsidRDefault="00C1096C" w:rsidP="00C1096C">
            <w:pPr>
              <w:rPr>
                <w:rFonts w:asciiTheme="minorHAnsi" w:hAnsiTheme="minorHAnsi" w:cstheme="minorHAnsi"/>
                <w:sz w:val="20"/>
                <w:szCs w:val="20"/>
              </w:rPr>
            </w:pPr>
            <w:r>
              <w:rPr>
                <w:rFonts w:asciiTheme="minorHAnsi" w:hAnsiTheme="minorHAnsi" w:cstheme="minorHAnsi"/>
                <w:sz w:val="20"/>
                <w:szCs w:val="20"/>
              </w:rPr>
              <w:t>Grievance Redress Mechanism</w:t>
            </w:r>
          </w:p>
        </w:tc>
      </w:tr>
      <w:tr w:rsidR="00C1096C" w:rsidRPr="00D32A05" w14:paraId="44717407" w14:textId="77777777" w:rsidTr="00C1096C">
        <w:trPr>
          <w:jc w:val="center"/>
        </w:trPr>
        <w:tc>
          <w:tcPr>
            <w:tcW w:w="1885" w:type="dxa"/>
            <w:shd w:val="clear" w:color="auto" w:fill="auto"/>
          </w:tcPr>
          <w:p w14:paraId="33A86909"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GRS</w:t>
            </w:r>
          </w:p>
        </w:tc>
        <w:tc>
          <w:tcPr>
            <w:tcW w:w="7830" w:type="dxa"/>
            <w:shd w:val="clear" w:color="auto" w:fill="auto"/>
          </w:tcPr>
          <w:p w14:paraId="5ED24A18"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Grievance Redress Service</w:t>
            </w:r>
          </w:p>
        </w:tc>
      </w:tr>
      <w:tr w:rsidR="00C1096C" w:rsidRPr="00D32A05" w14:paraId="05842F8F" w14:textId="77777777" w:rsidTr="00C1096C">
        <w:trPr>
          <w:jc w:val="center"/>
        </w:trPr>
        <w:tc>
          <w:tcPr>
            <w:tcW w:w="1885" w:type="dxa"/>
            <w:shd w:val="clear" w:color="auto" w:fill="auto"/>
          </w:tcPr>
          <w:p w14:paraId="4F7D0D4E"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ICT</w:t>
            </w:r>
          </w:p>
        </w:tc>
        <w:tc>
          <w:tcPr>
            <w:tcW w:w="7830" w:type="dxa"/>
            <w:shd w:val="clear" w:color="auto" w:fill="auto"/>
          </w:tcPr>
          <w:p w14:paraId="0B743E3C"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Information and Communications Technology</w:t>
            </w:r>
          </w:p>
        </w:tc>
      </w:tr>
      <w:tr w:rsidR="004E5533" w:rsidRPr="00D32A05" w14:paraId="73E894B7" w14:textId="77777777" w:rsidTr="00C1096C">
        <w:trPr>
          <w:jc w:val="center"/>
        </w:trPr>
        <w:tc>
          <w:tcPr>
            <w:tcW w:w="1885" w:type="dxa"/>
            <w:shd w:val="clear" w:color="auto" w:fill="auto"/>
          </w:tcPr>
          <w:p w14:paraId="08A24C3B" w14:textId="36A710C5" w:rsidR="004E5533" w:rsidRPr="00D32A05" w:rsidRDefault="004E5533" w:rsidP="00C1096C">
            <w:pPr>
              <w:rPr>
                <w:rFonts w:asciiTheme="minorHAnsi" w:hAnsiTheme="minorHAnsi" w:cstheme="minorHAnsi"/>
                <w:sz w:val="20"/>
                <w:szCs w:val="20"/>
              </w:rPr>
            </w:pPr>
            <w:r>
              <w:rPr>
                <w:rFonts w:asciiTheme="minorHAnsi" w:hAnsiTheme="minorHAnsi" w:cstheme="minorHAnsi"/>
                <w:sz w:val="20"/>
                <w:szCs w:val="20"/>
              </w:rPr>
              <w:t>IDS</w:t>
            </w:r>
          </w:p>
        </w:tc>
        <w:tc>
          <w:tcPr>
            <w:tcW w:w="7830" w:type="dxa"/>
            <w:shd w:val="clear" w:color="auto" w:fill="auto"/>
          </w:tcPr>
          <w:p w14:paraId="5553336C" w14:textId="1E97449E" w:rsidR="004E5533" w:rsidRPr="00D32A05" w:rsidRDefault="004E5533" w:rsidP="00C1096C">
            <w:pPr>
              <w:rPr>
                <w:rFonts w:asciiTheme="minorHAnsi" w:hAnsiTheme="minorHAnsi" w:cstheme="minorHAnsi"/>
                <w:sz w:val="20"/>
                <w:szCs w:val="20"/>
              </w:rPr>
            </w:pPr>
            <w:r>
              <w:rPr>
                <w:rFonts w:asciiTheme="minorHAnsi" w:hAnsiTheme="minorHAnsi" w:cstheme="minorHAnsi"/>
                <w:sz w:val="20"/>
                <w:szCs w:val="20"/>
              </w:rPr>
              <w:t>Innovative Development Strategies</w:t>
            </w:r>
          </w:p>
        </w:tc>
      </w:tr>
      <w:tr w:rsidR="00C1096C" w:rsidRPr="00D32A05" w14:paraId="3FEEBB15" w14:textId="77777777" w:rsidTr="00C1096C">
        <w:trPr>
          <w:jc w:val="center"/>
        </w:trPr>
        <w:tc>
          <w:tcPr>
            <w:tcW w:w="1885" w:type="dxa"/>
            <w:shd w:val="clear" w:color="auto" w:fill="auto"/>
          </w:tcPr>
          <w:p w14:paraId="3B21376C"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IT</w:t>
            </w:r>
          </w:p>
        </w:tc>
        <w:tc>
          <w:tcPr>
            <w:tcW w:w="7830" w:type="dxa"/>
            <w:shd w:val="clear" w:color="auto" w:fill="auto"/>
          </w:tcPr>
          <w:p w14:paraId="0458061A"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Information Technology</w:t>
            </w:r>
          </w:p>
        </w:tc>
      </w:tr>
      <w:tr w:rsidR="00C1096C" w:rsidRPr="00D32A05" w14:paraId="1CA9FE2D" w14:textId="77777777" w:rsidTr="00C1096C">
        <w:trPr>
          <w:jc w:val="center"/>
        </w:trPr>
        <w:tc>
          <w:tcPr>
            <w:tcW w:w="1885" w:type="dxa"/>
            <w:shd w:val="clear" w:color="auto" w:fill="auto"/>
          </w:tcPr>
          <w:p w14:paraId="448BF1D7"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IVA</w:t>
            </w:r>
          </w:p>
        </w:tc>
        <w:tc>
          <w:tcPr>
            <w:tcW w:w="7830" w:type="dxa"/>
            <w:shd w:val="clear" w:color="auto" w:fill="auto"/>
          </w:tcPr>
          <w:p w14:paraId="47C99D72" w14:textId="77777777" w:rsidR="00C1096C" w:rsidRPr="00D32A05" w:rsidRDefault="00C1096C" w:rsidP="00C1096C">
            <w:pPr>
              <w:rPr>
                <w:rFonts w:asciiTheme="minorHAnsi" w:hAnsiTheme="minorHAnsi" w:cstheme="minorHAnsi"/>
                <w:sz w:val="20"/>
                <w:szCs w:val="20"/>
              </w:rPr>
            </w:pPr>
            <w:r>
              <w:rPr>
                <w:rFonts w:asciiTheme="minorHAnsi" w:hAnsiTheme="minorHAnsi" w:cstheme="minorHAnsi"/>
                <w:sz w:val="20"/>
                <w:szCs w:val="20"/>
              </w:rPr>
              <w:t>Independent Verification Agency</w:t>
            </w:r>
          </w:p>
        </w:tc>
      </w:tr>
      <w:tr w:rsidR="00C1096C" w:rsidRPr="00D32A05" w14:paraId="5D919CE3" w14:textId="77777777" w:rsidTr="00C1096C">
        <w:trPr>
          <w:jc w:val="center"/>
        </w:trPr>
        <w:tc>
          <w:tcPr>
            <w:tcW w:w="1885" w:type="dxa"/>
            <w:shd w:val="clear" w:color="auto" w:fill="auto"/>
          </w:tcPr>
          <w:p w14:paraId="4088BD12"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IYCF</w:t>
            </w:r>
          </w:p>
        </w:tc>
        <w:tc>
          <w:tcPr>
            <w:tcW w:w="7830" w:type="dxa"/>
            <w:shd w:val="clear" w:color="auto" w:fill="auto"/>
          </w:tcPr>
          <w:p w14:paraId="58CA2245"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Infant and Young Child Feeding</w:t>
            </w:r>
          </w:p>
        </w:tc>
      </w:tr>
      <w:tr w:rsidR="00C1096C" w:rsidRPr="00D32A05" w14:paraId="534D62CB" w14:textId="77777777" w:rsidTr="00C1096C">
        <w:trPr>
          <w:jc w:val="center"/>
        </w:trPr>
        <w:tc>
          <w:tcPr>
            <w:tcW w:w="1885" w:type="dxa"/>
            <w:shd w:val="clear" w:color="auto" w:fill="auto"/>
          </w:tcPr>
          <w:p w14:paraId="363C98EA"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LEG</w:t>
            </w:r>
          </w:p>
        </w:tc>
        <w:tc>
          <w:tcPr>
            <w:tcW w:w="7830" w:type="dxa"/>
            <w:shd w:val="clear" w:color="auto" w:fill="auto"/>
          </w:tcPr>
          <w:p w14:paraId="4DC32ACA"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Labor Expert Group</w:t>
            </w:r>
          </w:p>
        </w:tc>
      </w:tr>
      <w:tr w:rsidR="00C1096C" w:rsidRPr="00D32A05" w14:paraId="7DE23DF8" w14:textId="77777777" w:rsidTr="00C1096C">
        <w:trPr>
          <w:jc w:val="center"/>
        </w:trPr>
        <w:tc>
          <w:tcPr>
            <w:tcW w:w="1885" w:type="dxa"/>
            <w:shd w:val="clear" w:color="auto" w:fill="auto"/>
          </w:tcPr>
          <w:p w14:paraId="5AD3F6A9"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M&amp;E</w:t>
            </w:r>
          </w:p>
        </w:tc>
        <w:tc>
          <w:tcPr>
            <w:tcW w:w="7830" w:type="dxa"/>
            <w:shd w:val="clear" w:color="auto" w:fill="auto"/>
          </w:tcPr>
          <w:p w14:paraId="10AAA756"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Monitoring &amp; Evaluation</w:t>
            </w:r>
          </w:p>
        </w:tc>
      </w:tr>
      <w:tr w:rsidR="00C1096C" w:rsidRPr="00D32A05" w14:paraId="34B09A22" w14:textId="77777777" w:rsidTr="00C1096C">
        <w:trPr>
          <w:jc w:val="center"/>
        </w:trPr>
        <w:tc>
          <w:tcPr>
            <w:tcW w:w="1885" w:type="dxa"/>
            <w:shd w:val="clear" w:color="auto" w:fill="auto"/>
          </w:tcPr>
          <w:p w14:paraId="6B7047FB"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MDTF</w:t>
            </w:r>
          </w:p>
        </w:tc>
        <w:tc>
          <w:tcPr>
            <w:tcW w:w="7830" w:type="dxa"/>
            <w:shd w:val="clear" w:color="auto" w:fill="auto"/>
          </w:tcPr>
          <w:p w14:paraId="4D864FCF"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Multi-Donor Trust Fund</w:t>
            </w:r>
          </w:p>
        </w:tc>
      </w:tr>
      <w:tr w:rsidR="00C1096C" w:rsidRPr="00D32A05" w14:paraId="0A27BBC6" w14:textId="77777777" w:rsidTr="00C1096C">
        <w:trPr>
          <w:jc w:val="center"/>
        </w:trPr>
        <w:tc>
          <w:tcPr>
            <w:tcW w:w="1885" w:type="dxa"/>
            <w:shd w:val="clear" w:color="auto" w:fill="auto"/>
          </w:tcPr>
          <w:p w14:paraId="7615CD56"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MELA</w:t>
            </w:r>
          </w:p>
        </w:tc>
        <w:tc>
          <w:tcPr>
            <w:tcW w:w="7830" w:type="dxa"/>
            <w:shd w:val="clear" w:color="auto" w:fill="auto"/>
          </w:tcPr>
          <w:p w14:paraId="3D7344EB"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Multi-entry Localized Access</w:t>
            </w:r>
          </w:p>
        </w:tc>
      </w:tr>
      <w:tr w:rsidR="00C1096C" w:rsidRPr="00D32A05" w14:paraId="0EF8CC1C" w14:textId="77777777" w:rsidTr="00C1096C">
        <w:trPr>
          <w:jc w:val="center"/>
        </w:trPr>
        <w:tc>
          <w:tcPr>
            <w:tcW w:w="1885" w:type="dxa"/>
            <w:shd w:val="clear" w:color="auto" w:fill="auto"/>
          </w:tcPr>
          <w:p w14:paraId="315B4A96"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MIS</w:t>
            </w:r>
          </w:p>
        </w:tc>
        <w:tc>
          <w:tcPr>
            <w:tcW w:w="7830" w:type="dxa"/>
            <w:shd w:val="clear" w:color="auto" w:fill="auto"/>
          </w:tcPr>
          <w:p w14:paraId="1649240D"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Management Information System</w:t>
            </w:r>
          </w:p>
        </w:tc>
      </w:tr>
      <w:tr w:rsidR="00C1096C" w:rsidRPr="00D32A05" w14:paraId="62C8970E" w14:textId="77777777" w:rsidTr="00C1096C">
        <w:trPr>
          <w:jc w:val="center"/>
        </w:trPr>
        <w:tc>
          <w:tcPr>
            <w:tcW w:w="1885" w:type="dxa"/>
            <w:shd w:val="clear" w:color="auto" w:fill="auto"/>
          </w:tcPr>
          <w:p w14:paraId="79BB0949"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MoNHSRC</w:t>
            </w:r>
          </w:p>
        </w:tc>
        <w:tc>
          <w:tcPr>
            <w:tcW w:w="7830" w:type="dxa"/>
            <w:shd w:val="clear" w:color="auto" w:fill="auto"/>
          </w:tcPr>
          <w:p w14:paraId="176041CA"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Ministry of National Health Services, Regulation and Coordination</w:t>
            </w:r>
          </w:p>
        </w:tc>
      </w:tr>
      <w:tr w:rsidR="00C1096C" w:rsidRPr="00D32A05" w14:paraId="02450C25" w14:textId="77777777" w:rsidTr="00C1096C">
        <w:trPr>
          <w:jc w:val="center"/>
        </w:trPr>
        <w:tc>
          <w:tcPr>
            <w:tcW w:w="1885" w:type="dxa"/>
            <w:shd w:val="clear" w:color="auto" w:fill="auto"/>
          </w:tcPr>
          <w:p w14:paraId="4457E886"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MoU</w:t>
            </w:r>
          </w:p>
        </w:tc>
        <w:tc>
          <w:tcPr>
            <w:tcW w:w="7830" w:type="dxa"/>
            <w:shd w:val="clear" w:color="auto" w:fill="auto"/>
          </w:tcPr>
          <w:p w14:paraId="7B8040DB"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Memorandum of Understanding</w:t>
            </w:r>
          </w:p>
        </w:tc>
      </w:tr>
      <w:tr w:rsidR="00C1096C" w:rsidRPr="00D32A05" w14:paraId="27C48435" w14:textId="77777777" w:rsidTr="00C1096C">
        <w:trPr>
          <w:jc w:val="center"/>
        </w:trPr>
        <w:tc>
          <w:tcPr>
            <w:tcW w:w="1885" w:type="dxa"/>
            <w:shd w:val="clear" w:color="auto" w:fill="auto"/>
          </w:tcPr>
          <w:p w14:paraId="2DEFA136"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NADRA</w:t>
            </w:r>
          </w:p>
        </w:tc>
        <w:tc>
          <w:tcPr>
            <w:tcW w:w="7830" w:type="dxa"/>
            <w:shd w:val="clear" w:color="auto" w:fill="auto"/>
          </w:tcPr>
          <w:p w14:paraId="5D08702E"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National Database and Registration Authority</w:t>
            </w:r>
          </w:p>
        </w:tc>
      </w:tr>
      <w:tr w:rsidR="00C1096C" w:rsidRPr="00D32A05" w14:paraId="06BF16F5" w14:textId="77777777" w:rsidTr="00C1096C">
        <w:trPr>
          <w:jc w:val="center"/>
        </w:trPr>
        <w:tc>
          <w:tcPr>
            <w:tcW w:w="1885" w:type="dxa"/>
            <w:shd w:val="clear" w:color="auto" w:fill="auto"/>
          </w:tcPr>
          <w:p w14:paraId="3910A385"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NISP</w:t>
            </w:r>
          </w:p>
        </w:tc>
        <w:tc>
          <w:tcPr>
            <w:tcW w:w="7830" w:type="dxa"/>
            <w:shd w:val="clear" w:color="auto" w:fill="auto"/>
          </w:tcPr>
          <w:p w14:paraId="4E5DFCFB"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National Immunization Support Project</w:t>
            </w:r>
          </w:p>
        </w:tc>
      </w:tr>
      <w:tr w:rsidR="005E49AD" w:rsidRPr="00D32A05" w14:paraId="78D5AABE" w14:textId="77777777" w:rsidTr="00C1096C">
        <w:trPr>
          <w:jc w:val="center"/>
        </w:trPr>
        <w:tc>
          <w:tcPr>
            <w:tcW w:w="1885" w:type="dxa"/>
            <w:shd w:val="clear" w:color="auto" w:fill="auto"/>
          </w:tcPr>
          <w:p w14:paraId="6A19A94F" w14:textId="6E85B57A" w:rsidR="005E49AD" w:rsidRPr="00D32A05" w:rsidRDefault="005E49AD" w:rsidP="005E49AD">
            <w:pPr>
              <w:pStyle w:val="NoSpacing"/>
              <w:rPr>
                <w:rFonts w:asciiTheme="minorHAnsi" w:hAnsiTheme="minorHAnsi" w:cstheme="minorHAnsi"/>
                <w:sz w:val="20"/>
                <w:szCs w:val="20"/>
              </w:rPr>
            </w:pPr>
            <w:r>
              <w:rPr>
                <w:rFonts w:ascii="Calibri" w:hAnsi="Calibri" w:cs="Calibri"/>
                <w:sz w:val="22"/>
                <w:szCs w:val="22"/>
              </w:rPr>
              <w:t>NOWPDP</w:t>
            </w:r>
            <w:r>
              <w:rPr>
                <w:rFonts w:ascii="Calibri" w:hAnsi="Calibri" w:cs="Calibri"/>
                <w:sz w:val="22"/>
                <w:szCs w:val="22"/>
              </w:rPr>
              <w:tab/>
            </w:r>
          </w:p>
        </w:tc>
        <w:tc>
          <w:tcPr>
            <w:tcW w:w="7830" w:type="dxa"/>
            <w:shd w:val="clear" w:color="auto" w:fill="auto"/>
          </w:tcPr>
          <w:p w14:paraId="758134DB" w14:textId="60721B63" w:rsidR="005E49AD" w:rsidRPr="005E49AD" w:rsidRDefault="005E49AD" w:rsidP="005E49AD">
            <w:pPr>
              <w:pStyle w:val="NoSpacing"/>
              <w:rPr>
                <w:rFonts w:ascii="Calibri" w:hAnsi="Calibri" w:cs="Calibri"/>
                <w:sz w:val="22"/>
                <w:szCs w:val="22"/>
              </w:rPr>
            </w:pPr>
            <w:r>
              <w:rPr>
                <w:rFonts w:ascii="Calibri" w:hAnsi="Calibri" w:cs="Calibri"/>
                <w:sz w:val="22"/>
                <w:szCs w:val="22"/>
              </w:rPr>
              <w:t>Network of Organizations Working for People with Disabilities in Pakistan</w:t>
            </w:r>
          </w:p>
        </w:tc>
      </w:tr>
      <w:tr w:rsidR="00C1096C" w:rsidRPr="00D32A05" w14:paraId="658250BA" w14:textId="77777777" w:rsidTr="00C1096C">
        <w:trPr>
          <w:jc w:val="center"/>
        </w:trPr>
        <w:tc>
          <w:tcPr>
            <w:tcW w:w="1885" w:type="dxa"/>
            <w:shd w:val="clear" w:color="auto" w:fill="auto"/>
          </w:tcPr>
          <w:p w14:paraId="6BE06C73"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NSER</w:t>
            </w:r>
          </w:p>
        </w:tc>
        <w:tc>
          <w:tcPr>
            <w:tcW w:w="7830" w:type="dxa"/>
            <w:shd w:val="clear" w:color="auto" w:fill="auto"/>
          </w:tcPr>
          <w:p w14:paraId="1BAD6181"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National Socio-Economic Registry</w:t>
            </w:r>
          </w:p>
        </w:tc>
      </w:tr>
      <w:tr w:rsidR="00C1096C" w:rsidRPr="00D32A05" w14:paraId="47E92D1F" w14:textId="77777777" w:rsidTr="00C1096C">
        <w:trPr>
          <w:jc w:val="center"/>
        </w:trPr>
        <w:tc>
          <w:tcPr>
            <w:tcW w:w="1885" w:type="dxa"/>
            <w:shd w:val="clear" w:color="auto" w:fill="auto"/>
          </w:tcPr>
          <w:p w14:paraId="535FD89E"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NSPP</w:t>
            </w:r>
          </w:p>
        </w:tc>
        <w:tc>
          <w:tcPr>
            <w:tcW w:w="7830" w:type="dxa"/>
            <w:shd w:val="clear" w:color="auto" w:fill="auto"/>
          </w:tcPr>
          <w:p w14:paraId="1F061891"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National Social Protection Program</w:t>
            </w:r>
          </w:p>
        </w:tc>
      </w:tr>
      <w:tr w:rsidR="00C1096C" w:rsidRPr="00D32A05" w14:paraId="5C679538" w14:textId="77777777" w:rsidTr="00C1096C">
        <w:trPr>
          <w:jc w:val="center"/>
        </w:trPr>
        <w:tc>
          <w:tcPr>
            <w:tcW w:w="1885" w:type="dxa"/>
            <w:shd w:val="clear" w:color="auto" w:fill="auto"/>
          </w:tcPr>
          <w:p w14:paraId="5774CBD0"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OPM</w:t>
            </w:r>
          </w:p>
        </w:tc>
        <w:tc>
          <w:tcPr>
            <w:tcW w:w="7830" w:type="dxa"/>
            <w:shd w:val="clear" w:color="auto" w:fill="auto"/>
          </w:tcPr>
          <w:p w14:paraId="36BBC454"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Oxford Policy Management</w:t>
            </w:r>
          </w:p>
        </w:tc>
      </w:tr>
      <w:tr w:rsidR="00C1096C" w:rsidRPr="00D32A05" w14:paraId="3D64406B" w14:textId="77777777" w:rsidTr="00C1096C">
        <w:trPr>
          <w:jc w:val="center"/>
        </w:trPr>
        <w:tc>
          <w:tcPr>
            <w:tcW w:w="1885" w:type="dxa"/>
            <w:shd w:val="clear" w:color="auto" w:fill="auto"/>
          </w:tcPr>
          <w:p w14:paraId="0CD462DC"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PASS</w:t>
            </w:r>
          </w:p>
        </w:tc>
        <w:tc>
          <w:tcPr>
            <w:tcW w:w="7830" w:type="dxa"/>
            <w:shd w:val="clear" w:color="auto" w:fill="auto"/>
          </w:tcPr>
          <w:p w14:paraId="4AE13969"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Poverty Alleviation and Social Safety</w:t>
            </w:r>
          </w:p>
        </w:tc>
      </w:tr>
      <w:tr w:rsidR="00C1096C" w:rsidRPr="00D32A05" w14:paraId="306365EF" w14:textId="77777777" w:rsidTr="00C1096C">
        <w:trPr>
          <w:jc w:val="center"/>
        </w:trPr>
        <w:tc>
          <w:tcPr>
            <w:tcW w:w="1885" w:type="dxa"/>
            <w:shd w:val="clear" w:color="auto" w:fill="auto"/>
          </w:tcPr>
          <w:p w14:paraId="4A082974"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PMT</w:t>
            </w:r>
          </w:p>
        </w:tc>
        <w:tc>
          <w:tcPr>
            <w:tcW w:w="7830" w:type="dxa"/>
            <w:shd w:val="clear" w:color="auto" w:fill="auto"/>
          </w:tcPr>
          <w:p w14:paraId="362B2627"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Proxy Means Test</w:t>
            </w:r>
          </w:p>
        </w:tc>
      </w:tr>
      <w:tr w:rsidR="00C1096C" w:rsidRPr="00D32A05" w14:paraId="22094527" w14:textId="77777777" w:rsidTr="00C1096C">
        <w:trPr>
          <w:jc w:val="center"/>
        </w:trPr>
        <w:tc>
          <w:tcPr>
            <w:tcW w:w="1885" w:type="dxa"/>
            <w:shd w:val="clear" w:color="auto" w:fill="auto"/>
          </w:tcPr>
          <w:p w14:paraId="704A4B67"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PNC</w:t>
            </w:r>
          </w:p>
        </w:tc>
        <w:tc>
          <w:tcPr>
            <w:tcW w:w="7830" w:type="dxa"/>
            <w:shd w:val="clear" w:color="auto" w:fill="auto"/>
          </w:tcPr>
          <w:p w14:paraId="6D3B967E"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Post-Natal Care</w:t>
            </w:r>
          </w:p>
        </w:tc>
      </w:tr>
      <w:tr w:rsidR="00C1096C" w:rsidRPr="00D32A05" w14:paraId="77F3ACC8" w14:textId="77777777" w:rsidTr="00C1096C">
        <w:trPr>
          <w:jc w:val="center"/>
        </w:trPr>
        <w:tc>
          <w:tcPr>
            <w:tcW w:w="1885" w:type="dxa"/>
            <w:shd w:val="clear" w:color="auto" w:fill="auto"/>
          </w:tcPr>
          <w:p w14:paraId="58AEB9DD"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POS</w:t>
            </w:r>
          </w:p>
        </w:tc>
        <w:tc>
          <w:tcPr>
            <w:tcW w:w="7830" w:type="dxa"/>
            <w:shd w:val="clear" w:color="auto" w:fill="auto"/>
          </w:tcPr>
          <w:p w14:paraId="421D452D"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Point of Sale</w:t>
            </w:r>
          </w:p>
        </w:tc>
      </w:tr>
      <w:tr w:rsidR="00C1096C" w:rsidRPr="00D32A05" w14:paraId="5B01D303" w14:textId="77777777" w:rsidTr="00C1096C">
        <w:trPr>
          <w:jc w:val="center"/>
        </w:trPr>
        <w:tc>
          <w:tcPr>
            <w:tcW w:w="1885" w:type="dxa"/>
            <w:shd w:val="clear" w:color="auto" w:fill="auto"/>
          </w:tcPr>
          <w:p w14:paraId="5A3861E7"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PPAF</w:t>
            </w:r>
          </w:p>
        </w:tc>
        <w:tc>
          <w:tcPr>
            <w:tcW w:w="7830" w:type="dxa"/>
            <w:shd w:val="clear" w:color="auto" w:fill="auto"/>
          </w:tcPr>
          <w:p w14:paraId="4010AE77"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Pakistan Poverty Alleviation Fund</w:t>
            </w:r>
          </w:p>
        </w:tc>
      </w:tr>
      <w:tr w:rsidR="00C1096C" w:rsidRPr="00D32A05" w14:paraId="232B4416" w14:textId="77777777" w:rsidTr="00C1096C">
        <w:trPr>
          <w:jc w:val="center"/>
        </w:trPr>
        <w:tc>
          <w:tcPr>
            <w:tcW w:w="1885" w:type="dxa"/>
            <w:shd w:val="clear" w:color="auto" w:fill="auto"/>
          </w:tcPr>
          <w:p w14:paraId="7008F460"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PREP</w:t>
            </w:r>
          </w:p>
        </w:tc>
        <w:tc>
          <w:tcPr>
            <w:tcW w:w="7830" w:type="dxa"/>
            <w:shd w:val="clear" w:color="auto" w:fill="auto"/>
          </w:tcPr>
          <w:p w14:paraId="2294025C"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Pandemic Response Effectiveness Project</w:t>
            </w:r>
          </w:p>
        </w:tc>
      </w:tr>
      <w:tr w:rsidR="00C1096C" w:rsidRPr="00D32A05" w14:paraId="14F221C8" w14:textId="77777777" w:rsidTr="00C1096C">
        <w:trPr>
          <w:jc w:val="center"/>
        </w:trPr>
        <w:tc>
          <w:tcPr>
            <w:tcW w:w="1885" w:type="dxa"/>
            <w:shd w:val="clear" w:color="auto" w:fill="auto"/>
          </w:tcPr>
          <w:p w14:paraId="4DDFD077"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PSP</w:t>
            </w:r>
          </w:p>
        </w:tc>
        <w:tc>
          <w:tcPr>
            <w:tcW w:w="7830" w:type="dxa"/>
            <w:shd w:val="clear" w:color="auto" w:fill="auto"/>
          </w:tcPr>
          <w:p w14:paraId="1E4D4238"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Payment Service Provider</w:t>
            </w:r>
          </w:p>
        </w:tc>
      </w:tr>
      <w:tr w:rsidR="00C1096C" w:rsidRPr="00D32A05" w14:paraId="23685FE5" w14:textId="77777777" w:rsidTr="00C1096C">
        <w:trPr>
          <w:jc w:val="center"/>
        </w:trPr>
        <w:tc>
          <w:tcPr>
            <w:tcW w:w="1885" w:type="dxa"/>
            <w:shd w:val="clear" w:color="auto" w:fill="auto"/>
          </w:tcPr>
          <w:p w14:paraId="2806BB6B"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lastRenderedPageBreak/>
              <w:t>RA</w:t>
            </w:r>
          </w:p>
        </w:tc>
        <w:tc>
          <w:tcPr>
            <w:tcW w:w="7830" w:type="dxa"/>
            <w:shd w:val="clear" w:color="auto" w:fill="auto"/>
          </w:tcPr>
          <w:p w14:paraId="2550AF78"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Results Area</w:t>
            </w:r>
          </w:p>
        </w:tc>
      </w:tr>
      <w:tr w:rsidR="004F720E" w:rsidRPr="00D32A05" w14:paraId="62FA411D" w14:textId="77777777" w:rsidTr="00C1096C">
        <w:trPr>
          <w:jc w:val="center"/>
        </w:trPr>
        <w:tc>
          <w:tcPr>
            <w:tcW w:w="1885" w:type="dxa"/>
            <w:shd w:val="clear" w:color="auto" w:fill="auto"/>
          </w:tcPr>
          <w:p w14:paraId="4D8EDAE0" w14:textId="533A75F8" w:rsidR="004F720E" w:rsidRPr="00D32A05" w:rsidRDefault="004F720E" w:rsidP="00C1096C">
            <w:pPr>
              <w:rPr>
                <w:rFonts w:asciiTheme="minorHAnsi" w:hAnsiTheme="minorHAnsi" w:cstheme="minorHAnsi"/>
                <w:sz w:val="20"/>
                <w:szCs w:val="20"/>
              </w:rPr>
            </w:pPr>
            <w:r>
              <w:rPr>
                <w:rFonts w:asciiTheme="minorHAnsi" w:hAnsiTheme="minorHAnsi" w:cstheme="minorHAnsi"/>
                <w:sz w:val="20"/>
                <w:szCs w:val="20"/>
              </w:rPr>
              <w:t>RSPN</w:t>
            </w:r>
          </w:p>
        </w:tc>
        <w:tc>
          <w:tcPr>
            <w:tcW w:w="7830" w:type="dxa"/>
            <w:shd w:val="clear" w:color="auto" w:fill="auto"/>
          </w:tcPr>
          <w:p w14:paraId="7C6FAAD9" w14:textId="2E2026BE" w:rsidR="004F720E" w:rsidRPr="00D32A05" w:rsidRDefault="004F720E" w:rsidP="00C1096C">
            <w:pPr>
              <w:rPr>
                <w:rFonts w:asciiTheme="minorHAnsi" w:hAnsiTheme="minorHAnsi" w:cstheme="minorHAnsi"/>
                <w:sz w:val="20"/>
                <w:szCs w:val="20"/>
              </w:rPr>
            </w:pPr>
            <w:r>
              <w:rPr>
                <w:rFonts w:asciiTheme="minorHAnsi" w:hAnsiTheme="minorHAnsi" w:cstheme="minorHAnsi"/>
                <w:sz w:val="20"/>
                <w:szCs w:val="20"/>
              </w:rPr>
              <w:t>Rural Support Programmes Network</w:t>
            </w:r>
          </w:p>
        </w:tc>
      </w:tr>
      <w:tr w:rsidR="00AD5981" w:rsidRPr="00D32A05" w14:paraId="7F12E531" w14:textId="77777777" w:rsidTr="00C1096C">
        <w:trPr>
          <w:jc w:val="center"/>
        </w:trPr>
        <w:tc>
          <w:tcPr>
            <w:tcW w:w="1885" w:type="dxa"/>
            <w:shd w:val="clear" w:color="auto" w:fill="auto"/>
          </w:tcPr>
          <w:p w14:paraId="34EFFE3F" w14:textId="765403D4" w:rsidR="00AD5981" w:rsidRDefault="00AD5981" w:rsidP="00C1096C">
            <w:pPr>
              <w:rPr>
                <w:rFonts w:asciiTheme="minorHAnsi" w:hAnsiTheme="minorHAnsi" w:cstheme="minorHAnsi"/>
                <w:sz w:val="20"/>
                <w:szCs w:val="20"/>
              </w:rPr>
            </w:pPr>
            <w:r>
              <w:rPr>
                <w:rFonts w:asciiTheme="minorHAnsi" w:hAnsiTheme="minorHAnsi" w:cstheme="minorHAnsi"/>
                <w:sz w:val="20"/>
                <w:szCs w:val="20"/>
              </w:rPr>
              <w:t>SDPI</w:t>
            </w:r>
          </w:p>
        </w:tc>
        <w:tc>
          <w:tcPr>
            <w:tcW w:w="7830" w:type="dxa"/>
            <w:shd w:val="clear" w:color="auto" w:fill="auto"/>
          </w:tcPr>
          <w:p w14:paraId="75F97BE5" w14:textId="07EFDCA1" w:rsidR="00AD5981" w:rsidRDefault="00AD5981" w:rsidP="00C1096C">
            <w:pPr>
              <w:rPr>
                <w:rFonts w:asciiTheme="minorHAnsi" w:hAnsiTheme="minorHAnsi" w:cstheme="minorHAnsi"/>
                <w:sz w:val="20"/>
                <w:szCs w:val="20"/>
              </w:rPr>
            </w:pPr>
            <w:r>
              <w:rPr>
                <w:rFonts w:asciiTheme="minorHAnsi" w:hAnsiTheme="minorHAnsi" w:cstheme="minorHAnsi"/>
                <w:sz w:val="20"/>
                <w:szCs w:val="20"/>
              </w:rPr>
              <w:t>Sustainable Development Policy Instittu</w:t>
            </w:r>
            <w:r w:rsidR="004E5533">
              <w:rPr>
                <w:rFonts w:asciiTheme="minorHAnsi" w:hAnsiTheme="minorHAnsi" w:cstheme="minorHAnsi"/>
                <w:sz w:val="20"/>
                <w:szCs w:val="20"/>
              </w:rPr>
              <w:t>te</w:t>
            </w:r>
          </w:p>
        </w:tc>
      </w:tr>
      <w:tr w:rsidR="00C1096C" w:rsidRPr="00D32A05" w14:paraId="684F46BA" w14:textId="77777777" w:rsidTr="00C1096C">
        <w:trPr>
          <w:jc w:val="center"/>
        </w:trPr>
        <w:tc>
          <w:tcPr>
            <w:tcW w:w="1885" w:type="dxa"/>
            <w:shd w:val="clear" w:color="auto" w:fill="auto"/>
          </w:tcPr>
          <w:p w14:paraId="76338ABC"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SHIFT</w:t>
            </w:r>
          </w:p>
        </w:tc>
        <w:tc>
          <w:tcPr>
            <w:tcW w:w="7830" w:type="dxa"/>
            <w:shd w:val="clear" w:color="auto" w:fill="auto"/>
          </w:tcPr>
          <w:p w14:paraId="325E577E"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Securing Human Investments to Foster Transformation</w:t>
            </w:r>
          </w:p>
        </w:tc>
      </w:tr>
      <w:tr w:rsidR="00C1096C" w:rsidRPr="00D32A05" w14:paraId="5F9929AE" w14:textId="77777777" w:rsidTr="00C1096C">
        <w:trPr>
          <w:jc w:val="center"/>
        </w:trPr>
        <w:tc>
          <w:tcPr>
            <w:tcW w:w="1885" w:type="dxa"/>
            <w:shd w:val="clear" w:color="auto" w:fill="auto"/>
          </w:tcPr>
          <w:p w14:paraId="44593220"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SP</w:t>
            </w:r>
          </w:p>
        </w:tc>
        <w:tc>
          <w:tcPr>
            <w:tcW w:w="7830" w:type="dxa"/>
            <w:shd w:val="clear" w:color="auto" w:fill="auto"/>
          </w:tcPr>
          <w:p w14:paraId="2CE4C653"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Social Protection</w:t>
            </w:r>
          </w:p>
        </w:tc>
      </w:tr>
      <w:tr w:rsidR="00AD5981" w:rsidRPr="00D32A05" w14:paraId="3CA9201C" w14:textId="77777777" w:rsidTr="00C1096C">
        <w:trPr>
          <w:jc w:val="center"/>
        </w:trPr>
        <w:tc>
          <w:tcPr>
            <w:tcW w:w="1885" w:type="dxa"/>
            <w:shd w:val="clear" w:color="auto" w:fill="auto"/>
          </w:tcPr>
          <w:p w14:paraId="5CBE0D46" w14:textId="45BFC7A6" w:rsidR="00AD5981" w:rsidRPr="00D32A05" w:rsidRDefault="00AD5981" w:rsidP="00C1096C">
            <w:pPr>
              <w:rPr>
                <w:rFonts w:asciiTheme="minorHAnsi" w:hAnsiTheme="minorHAnsi" w:cstheme="minorHAnsi"/>
                <w:sz w:val="20"/>
                <w:szCs w:val="20"/>
              </w:rPr>
            </w:pPr>
            <w:r>
              <w:rPr>
                <w:rFonts w:asciiTheme="minorHAnsi" w:hAnsiTheme="minorHAnsi" w:cstheme="minorHAnsi"/>
                <w:sz w:val="20"/>
                <w:szCs w:val="20"/>
              </w:rPr>
              <w:t>SPRC</w:t>
            </w:r>
          </w:p>
        </w:tc>
        <w:tc>
          <w:tcPr>
            <w:tcW w:w="7830" w:type="dxa"/>
            <w:shd w:val="clear" w:color="auto" w:fill="auto"/>
          </w:tcPr>
          <w:p w14:paraId="02100C00" w14:textId="2B845774" w:rsidR="00AD5981" w:rsidRPr="00AD5981" w:rsidRDefault="00AD5981" w:rsidP="004E5533">
            <w:pPr>
              <w:jc w:val="both"/>
              <w:rPr>
                <w:rFonts w:asciiTheme="minorHAnsi" w:hAnsiTheme="minorHAnsi" w:cstheme="minorHAnsi"/>
                <w:sz w:val="20"/>
                <w:szCs w:val="20"/>
              </w:rPr>
            </w:pPr>
            <w:r w:rsidRPr="004E5533">
              <w:rPr>
                <w:rFonts w:asciiTheme="minorHAnsi" w:hAnsiTheme="minorHAnsi" w:cstheme="minorHAnsi"/>
                <w:sz w:val="20"/>
                <w:szCs w:val="20"/>
              </w:rPr>
              <w:t>Social Protection Resource Center</w:t>
            </w:r>
          </w:p>
        </w:tc>
      </w:tr>
      <w:tr w:rsidR="005E49AD" w:rsidRPr="00D32A05" w14:paraId="25B6B1BC" w14:textId="77777777" w:rsidTr="00C1096C">
        <w:trPr>
          <w:jc w:val="center"/>
        </w:trPr>
        <w:tc>
          <w:tcPr>
            <w:tcW w:w="1885" w:type="dxa"/>
            <w:shd w:val="clear" w:color="auto" w:fill="auto"/>
          </w:tcPr>
          <w:p w14:paraId="739A7335" w14:textId="577F4A13" w:rsidR="005E49AD" w:rsidRDefault="005E49AD" w:rsidP="005E49AD">
            <w:pPr>
              <w:pStyle w:val="NoSpacing"/>
              <w:rPr>
                <w:rFonts w:asciiTheme="minorHAnsi" w:hAnsiTheme="minorHAnsi" w:cstheme="minorHAnsi"/>
                <w:sz w:val="20"/>
                <w:szCs w:val="20"/>
              </w:rPr>
            </w:pPr>
            <w:r w:rsidRPr="005E49AD">
              <w:rPr>
                <w:rFonts w:asciiTheme="minorHAnsi" w:hAnsiTheme="minorHAnsi" w:cstheme="minorHAnsi"/>
                <w:sz w:val="20"/>
                <w:szCs w:val="20"/>
              </w:rPr>
              <w:t>STEP</w:t>
            </w:r>
            <w:r w:rsidRPr="005E49AD">
              <w:rPr>
                <w:rFonts w:asciiTheme="minorHAnsi" w:hAnsiTheme="minorHAnsi" w:cstheme="minorHAnsi"/>
                <w:sz w:val="20"/>
                <w:szCs w:val="20"/>
              </w:rPr>
              <w:tab/>
            </w:r>
            <w:r w:rsidRPr="005E49AD">
              <w:rPr>
                <w:rFonts w:asciiTheme="minorHAnsi" w:hAnsiTheme="minorHAnsi" w:cstheme="minorHAnsi"/>
                <w:sz w:val="20"/>
                <w:szCs w:val="20"/>
              </w:rPr>
              <w:tab/>
            </w:r>
          </w:p>
        </w:tc>
        <w:tc>
          <w:tcPr>
            <w:tcW w:w="7830" w:type="dxa"/>
            <w:shd w:val="clear" w:color="auto" w:fill="auto"/>
          </w:tcPr>
          <w:p w14:paraId="0742B8C2" w14:textId="642CAE1F" w:rsidR="005E49AD" w:rsidRPr="004E5533" w:rsidRDefault="005E49AD" w:rsidP="005E49AD">
            <w:pPr>
              <w:pStyle w:val="NoSpacing"/>
              <w:rPr>
                <w:rFonts w:asciiTheme="minorHAnsi" w:hAnsiTheme="minorHAnsi" w:cstheme="minorHAnsi"/>
                <w:sz w:val="20"/>
                <w:szCs w:val="20"/>
              </w:rPr>
            </w:pPr>
            <w:r w:rsidRPr="00003797">
              <w:rPr>
                <w:rFonts w:asciiTheme="minorHAnsi" w:hAnsiTheme="minorHAnsi" w:cstheme="minorHAnsi"/>
                <w:sz w:val="20"/>
                <w:szCs w:val="20"/>
              </w:rPr>
              <w:t>Special Talent Exchange Program</w:t>
            </w:r>
          </w:p>
        </w:tc>
      </w:tr>
      <w:tr w:rsidR="00C1096C" w:rsidRPr="00D32A05" w14:paraId="0053ECD6" w14:textId="77777777" w:rsidTr="00C1096C">
        <w:trPr>
          <w:jc w:val="center"/>
        </w:trPr>
        <w:tc>
          <w:tcPr>
            <w:tcW w:w="1885" w:type="dxa"/>
            <w:shd w:val="clear" w:color="auto" w:fill="auto"/>
          </w:tcPr>
          <w:p w14:paraId="11E0D5A6"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TA</w:t>
            </w:r>
          </w:p>
        </w:tc>
        <w:tc>
          <w:tcPr>
            <w:tcW w:w="7830" w:type="dxa"/>
            <w:shd w:val="clear" w:color="auto" w:fill="auto"/>
          </w:tcPr>
          <w:p w14:paraId="7971082F"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Technical Assistance</w:t>
            </w:r>
          </w:p>
        </w:tc>
      </w:tr>
      <w:tr w:rsidR="00C1096C" w:rsidRPr="00D32A05" w14:paraId="1808FAD4" w14:textId="77777777" w:rsidTr="00C1096C">
        <w:trPr>
          <w:jc w:val="center"/>
        </w:trPr>
        <w:tc>
          <w:tcPr>
            <w:tcW w:w="1885" w:type="dxa"/>
            <w:shd w:val="clear" w:color="auto" w:fill="auto"/>
          </w:tcPr>
          <w:p w14:paraId="2EB187AA"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UCT</w:t>
            </w:r>
          </w:p>
        </w:tc>
        <w:tc>
          <w:tcPr>
            <w:tcW w:w="7830" w:type="dxa"/>
            <w:shd w:val="clear" w:color="auto" w:fill="auto"/>
          </w:tcPr>
          <w:p w14:paraId="6BAE47E5"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Unconditional Cash Transfer</w:t>
            </w:r>
          </w:p>
        </w:tc>
      </w:tr>
      <w:tr w:rsidR="00C1096C" w:rsidRPr="00D32A05" w14:paraId="3882C0A0" w14:textId="77777777" w:rsidTr="00C1096C">
        <w:trPr>
          <w:jc w:val="center"/>
        </w:trPr>
        <w:tc>
          <w:tcPr>
            <w:tcW w:w="1885" w:type="dxa"/>
            <w:shd w:val="clear" w:color="auto" w:fill="auto"/>
          </w:tcPr>
          <w:p w14:paraId="2B8B5A61"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USAID</w:t>
            </w:r>
          </w:p>
        </w:tc>
        <w:tc>
          <w:tcPr>
            <w:tcW w:w="7830" w:type="dxa"/>
            <w:shd w:val="clear" w:color="auto" w:fill="auto"/>
          </w:tcPr>
          <w:p w14:paraId="1C16FA08"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United States Agency for International Development</w:t>
            </w:r>
          </w:p>
        </w:tc>
      </w:tr>
      <w:tr w:rsidR="00C1096C" w:rsidRPr="00D32A05" w14:paraId="72C26D09" w14:textId="77777777" w:rsidTr="00C1096C">
        <w:trPr>
          <w:jc w:val="center"/>
        </w:trPr>
        <w:tc>
          <w:tcPr>
            <w:tcW w:w="1885" w:type="dxa"/>
            <w:shd w:val="clear" w:color="auto" w:fill="auto"/>
          </w:tcPr>
          <w:p w14:paraId="61AEE13F" w14:textId="07670C65" w:rsidR="00C1096C" w:rsidRPr="00D32A05" w:rsidRDefault="00C1096C" w:rsidP="00C1096C">
            <w:pPr>
              <w:rPr>
                <w:rFonts w:asciiTheme="minorHAnsi" w:hAnsiTheme="minorHAnsi" w:cstheme="minorHAnsi"/>
                <w:sz w:val="20"/>
                <w:szCs w:val="20"/>
              </w:rPr>
            </w:pPr>
            <w:r>
              <w:rPr>
                <w:rFonts w:asciiTheme="minorHAnsi" w:hAnsiTheme="minorHAnsi" w:cstheme="minorHAnsi"/>
                <w:sz w:val="20"/>
                <w:szCs w:val="20"/>
              </w:rPr>
              <w:t>WB</w:t>
            </w:r>
          </w:p>
        </w:tc>
        <w:tc>
          <w:tcPr>
            <w:tcW w:w="7830" w:type="dxa"/>
            <w:shd w:val="clear" w:color="auto" w:fill="auto"/>
          </w:tcPr>
          <w:p w14:paraId="0D042314" w14:textId="2EE4B58E" w:rsidR="00C1096C" w:rsidRPr="00D32A05" w:rsidRDefault="00C1096C" w:rsidP="00C1096C">
            <w:pPr>
              <w:rPr>
                <w:rFonts w:asciiTheme="minorHAnsi" w:hAnsiTheme="minorHAnsi" w:cstheme="minorHAnsi"/>
                <w:sz w:val="20"/>
                <w:szCs w:val="20"/>
              </w:rPr>
            </w:pPr>
            <w:r>
              <w:rPr>
                <w:rFonts w:asciiTheme="minorHAnsi" w:hAnsiTheme="minorHAnsi" w:cstheme="minorHAnsi"/>
                <w:sz w:val="20"/>
                <w:szCs w:val="20"/>
              </w:rPr>
              <w:t>World Bank</w:t>
            </w:r>
          </w:p>
        </w:tc>
      </w:tr>
      <w:tr w:rsidR="00C1096C" w:rsidRPr="00D32A05" w14:paraId="0C57DBD2" w14:textId="77777777" w:rsidTr="00C1096C">
        <w:trPr>
          <w:jc w:val="center"/>
        </w:trPr>
        <w:tc>
          <w:tcPr>
            <w:tcW w:w="1885" w:type="dxa"/>
            <w:shd w:val="clear" w:color="auto" w:fill="auto"/>
          </w:tcPr>
          <w:p w14:paraId="0B248B0D"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WeT</w:t>
            </w:r>
          </w:p>
        </w:tc>
        <w:tc>
          <w:tcPr>
            <w:tcW w:w="7830" w:type="dxa"/>
            <w:shd w:val="clear" w:color="auto" w:fill="auto"/>
          </w:tcPr>
          <w:p w14:paraId="13F72BCC" w14:textId="77777777" w:rsidR="00C1096C" w:rsidRPr="00D32A05" w:rsidRDefault="00C1096C" w:rsidP="00C1096C">
            <w:pPr>
              <w:rPr>
                <w:rFonts w:asciiTheme="minorHAnsi" w:hAnsiTheme="minorHAnsi" w:cstheme="minorHAnsi"/>
                <w:sz w:val="20"/>
                <w:szCs w:val="20"/>
              </w:rPr>
            </w:pPr>
            <w:r w:rsidRPr="00D32A05">
              <w:rPr>
                <w:rFonts w:asciiTheme="minorHAnsi" w:hAnsiTheme="minorHAnsi" w:cstheme="minorHAnsi"/>
                <w:sz w:val="20"/>
                <w:szCs w:val="20"/>
              </w:rPr>
              <w:t>Waseela-e-Taleem</w:t>
            </w:r>
          </w:p>
        </w:tc>
      </w:tr>
    </w:tbl>
    <w:p w14:paraId="20901239" w14:textId="77777777" w:rsidR="00C1096C" w:rsidRDefault="00C1096C" w:rsidP="00804565">
      <w:pPr>
        <w:pStyle w:val="NoSpacing"/>
        <w:jc w:val="both"/>
        <w:rPr>
          <w:rFonts w:ascii="Calibri" w:hAnsi="Calibri" w:cs="Calibri"/>
          <w:bCs/>
          <w:sz w:val="22"/>
          <w:szCs w:val="22"/>
        </w:rPr>
      </w:pPr>
    </w:p>
    <w:p w14:paraId="22696D12" w14:textId="418A217B" w:rsidR="00773672" w:rsidRPr="000A4E46" w:rsidRDefault="00773672" w:rsidP="006169C7">
      <w:pPr>
        <w:pStyle w:val="NoSpacing"/>
        <w:jc w:val="both"/>
        <w:rPr>
          <w:rFonts w:asciiTheme="minorHAnsi" w:hAnsiTheme="minorHAnsi" w:cstheme="minorHAnsi"/>
          <w:sz w:val="22"/>
          <w:szCs w:val="22"/>
          <w:lang w:eastAsia="ko-KR"/>
        </w:rPr>
      </w:pPr>
    </w:p>
    <w:p w14:paraId="6B3352A2" w14:textId="2AF600B9" w:rsidR="00773672" w:rsidRPr="000A4E46" w:rsidRDefault="00773672" w:rsidP="006169C7">
      <w:pPr>
        <w:pStyle w:val="NoSpacing"/>
        <w:jc w:val="both"/>
        <w:rPr>
          <w:rFonts w:ascii="Calibri" w:hAnsi="Calibri" w:cs="Calibri"/>
          <w:sz w:val="22"/>
          <w:szCs w:val="22"/>
          <w:lang w:eastAsia="ko-KR"/>
        </w:rPr>
      </w:pPr>
    </w:p>
    <w:p w14:paraId="5CBFE4BB" w14:textId="77777777" w:rsidR="00773672" w:rsidRPr="000A4E46" w:rsidRDefault="00773672" w:rsidP="006169C7">
      <w:pPr>
        <w:jc w:val="both"/>
      </w:pPr>
    </w:p>
    <w:p w14:paraId="3A867407" w14:textId="77777777" w:rsidR="00773672" w:rsidRPr="000A4E46" w:rsidRDefault="00773672" w:rsidP="006169C7">
      <w:pPr>
        <w:pStyle w:val="NoSpacing"/>
        <w:jc w:val="both"/>
        <w:rPr>
          <w:rFonts w:ascii="Calibri" w:hAnsi="Calibri" w:cs="Calibri"/>
          <w:sz w:val="22"/>
          <w:szCs w:val="22"/>
          <w:lang w:eastAsia="ko-KR"/>
        </w:rPr>
      </w:pPr>
    </w:p>
    <w:p w14:paraId="29EE5C26" w14:textId="5E405742" w:rsidR="00F03A6A" w:rsidRPr="00701818" w:rsidRDefault="008E67C6" w:rsidP="007D0C5D">
      <w:pPr>
        <w:pStyle w:val="TOCHeading"/>
        <w:jc w:val="center"/>
        <w:rPr>
          <w:rFonts w:asciiTheme="minorHAnsi" w:hAnsiTheme="minorHAnsi" w:cs="Calibri"/>
          <w:color w:val="0070C0"/>
          <w:sz w:val="22"/>
          <w:szCs w:val="22"/>
        </w:rPr>
      </w:pPr>
      <w:r w:rsidRPr="000A4E46">
        <w:rPr>
          <w:b/>
          <w:bCs/>
          <w:color w:val="70AD47"/>
        </w:rPr>
        <w:br w:type="page"/>
      </w:r>
      <w:r w:rsidR="00EA082D" w:rsidRPr="00701818">
        <w:rPr>
          <w:rFonts w:asciiTheme="minorHAnsi" w:hAnsiTheme="minorHAnsi" w:cs="Calibri"/>
          <w:color w:val="0070C0"/>
          <w:sz w:val="22"/>
          <w:szCs w:val="22"/>
        </w:rPr>
        <w:lastRenderedPageBreak/>
        <w:t xml:space="preserve">Table of </w:t>
      </w:r>
      <w:r w:rsidR="00F03A6A" w:rsidRPr="00701818">
        <w:rPr>
          <w:rFonts w:asciiTheme="minorHAnsi" w:hAnsiTheme="minorHAnsi" w:cs="Calibri"/>
          <w:color w:val="0070C0"/>
          <w:sz w:val="22"/>
          <w:szCs w:val="22"/>
        </w:rPr>
        <w:t>Contents</w:t>
      </w:r>
    </w:p>
    <w:p w14:paraId="65606567" w14:textId="77777777" w:rsidR="004B66D7" w:rsidRPr="00701818" w:rsidRDefault="004B66D7" w:rsidP="004B66D7">
      <w:pPr>
        <w:rPr>
          <w:rFonts w:asciiTheme="minorHAnsi" w:hAnsiTheme="minorHAnsi" w:cs="Calibri"/>
          <w:sz w:val="22"/>
          <w:szCs w:val="22"/>
          <w:lang w:eastAsia="en-US"/>
        </w:rPr>
      </w:pPr>
    </w:p>
    <w:p w14:paraId="5F56963C" w14:textId="63C7A191" w:rsidR="00B12E2D" w:rsidRPr="00CD613C" w:rsidRDefault="00F03A6A" w:rsidP="00CD613C">
      <w:pPr>
        <w:pStyle w:val="TOC2"/>
        <w:tabs>
          <w:tab w:val="left" w:pos="660"/>
          <w:tab w:val="right" w:leader="dot" w:pos="9736"/>
        </w:tabs>
        <w:spacing w:line="276" w:lineRule="auto"/>
        <w:rPr>
          <w:rFonts w:asciiTheme="minorHAnsi" w:eastAsiaTheme="minorEastAsia" w:hAnsiTheme="minorHAnsi" w:cstheme="minorHAnsi"/>
          <w:noProof/>
          <w:sz w:val="22"/>
          <w:szCs w:val="22"/>
          <w:lang w:eastAsia="en-US"/>
        </w:rPr>
      </w:pPr>
      <w:r w:rsidRPr="00701818">
        <w:rPr>
          <w:rFonts w:asciiTheme="minorHAnsi" w:hAnsiTheme="minorHAnsi" w:cs="Calibri"/>
          <w:sz w:val="22"/>
          <w:szCs w:val="22"/>
        </w:rPr>
        <w:fldChar w:fldCharType="begin"/>
      </w:r>
      <w:r w:rsidRPr="00701818">
        <w:rPr>
          <w:rFonts w:asciiTheme="minorHAnsi" w:hAnsiTheme="minorHAnsi" w:cs="Calibri"/>
          <w:sz w:val="22"/>
          <w:szCs w:val="22"/>
        </w:rPr>
        <w:instrText xml:space="preserve"> TOC \o "1-3" \h \z \u </w:instrText>
      </w:r>
      <w:r w:rsidRPr="00701818">
        <w:rPr>
          <w:rFonts w:asciiTheme="minorHAnsi" w:hAnsiTheme="minorHAnsi" w:cs="Calibri"/>
          <w:sz w:val="22"/>
          <w:szCs w:val="22"/>
        </w:rPr>
        <w:fldChar w:fldCharType="separate"/>
      </w:r>
      <w:hyperlink w:anchor="_Toc57407124" w:history="1">
        <w:r w:rsidR="00B12E2D" w:rsidRPr="00CD613C">
          <w:rPr>
            <w:rStyle w:val="Hyperlink"/>
            <w:rFonts w:asciiTheme="minorHAnsi" w:hAnsiTheme="minorHAnsi" w:cstheme="minorHAnsi"/>
            <w:noProof/>
            <w:sz w:val="22"/>
            <w:szCs w:val="22"/>
            <w:lang w:eastAsia="en-US"/>
          </w:rPr>
          <w:t>1.</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Introduction/Project Description</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_Toc57407124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w:t>
        </w:r>
        <w:r w:rsidR="00B12E2D" w:rsidRPr="00CD613C">
          <w:rPr>
            <w:rFonts w:asciiTheme="minorHAnsi" w:hAnsiTheme="minorHAnsi" w:cstheme="minorHAnsi"/>
            <w:noProof/>
            <w:webHidden/>
            <w:sz w:val="22"/>
            <w:szCs w:val="22"/>
          </w:rPr>
          <w:fldChar w:fldCharType="end"/>
        </w:r>
      </w:hyperlink>
    </w:p>
    <w:p w14:paraId="17CE5796" w14:textId="7E9FB0E6" w:rsidR="00B12E2D" w:rsidRPr="00CD613C" w:rsidRDefault="007F5202" w:rsidP="00CD613C">
      <w:pPr>
        <w:pStyle w:val="TOC2"/>
        <w:tabs>
          <w:tab w:val="left" w:pos="660"/>
          <w:tab w:val="right" w:leader="dot" w:pos="9736"/>
        </w:tabs>
        <w:spacing w:line="276" w:lineRule="auto"/>
        <w:rPr>
          <w:rFonts w:asciiTheme="minorHAnsi" w:eastAsiaTheme="minorEastAsia" w:hAnsiTheme="minorHAnsi" w:cstheme="minorHAnsi"/>
          <w:noProof/>
          <w:sz w:val="22"/>
          <w:szCs w:val="22"/>
          <w:lang w:eastAsia="en-US"/>
        </w:rPr>
      </w:pPr>
      <w:hyperlink w:anchor="_Toc57407125" w:history="1">
        <w:r w:rsidR="00B12E2D" w:rsidRPr="00CD613C">
          <w:rPr>
            <w:rStyle w:val="Hyperlink"/>
            <w:rFonts w:asciiTheme="minorHAnsi" w:hAnsiTheme="minorHAnsi" w:cstheme="minorHAnsi"/>
            <w:noProof/>
            <w:sz w:val="22"/>
            <w:szCs w:val="22"/>
            <w:lang w:eastAsia="en-US"/>
          </w:rPr>
          <w:t>2.</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Brief Summary of Previous Stakeholder Engagement Activities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_Toc57407125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3</w:t>
        </w:r>
        <w:r w:rsidR="00B12E2D" w:rsidRPr="00CD613C">
          <w:rPr>
            <w:rFonts w:asciiTheme="minorHAnsi" w:hAnsiTheme="minorHAnsi" w:cstheme="minorHAnsi"/>
            <w:noProof/>
            <w:webHidden/>
            <w:sz w:val="22"/>
            <w:szCs w:val="22"/>
          </w:rPr>
          <w:fldChar w:fldCharType="end"/>
        </w:r>
      </w:hyperlink>
    </w:p>
    <w:p w14:paraId="6202DC86" w14:textId="2678AE6E" w:rsidR="00B12E2D" w:rsidRPr="00CD613C" w:rsidRDefault="007F5202" w:rsidP="00CD613C">
      <w:pPr>
        <w:pStyle w:val="TOC2"/>
        <w:tabs>
          <w:tab w:val="left" w:pos="660"/>
          <w:tab w:val="right" w:leader="dot" w:pos="9736"/>
        </w:tabs>
        <w:spacing w:line="276" w:lineRule="auto"/>
        <w:rPr>
          <w:rFonts w:asciiTheme="minorHAnsi" w:eastAsiaTheme="minorEastAsia" w:hAnsiTheme="minorHAnsi" w:cstheme="minorHAnsi"/>
          <w:noProof/>
          <w:sz w:val="22"/>
          <w:szCs w:val="22"/>
          <w:lang w:eastAsia="en-US"/>
        </w:rPr>
      </w:pPr>
      <w:hyperlink w:anchor="_Toc57407126" w:history="1">
        <w:r w:rsidR="00B12E2D" w:rsidRPr="00CD613C">
          <w:rPr>
            <w:rStyle w:val="Hyperlink"/>
            <w:rFonts w:asciiTheme="minorHAnsi" w:hAnsiTheme="minorHAnsi" w:cstheme="minorHAnsi"/>
            <w:noProof/>
            <w:sz w:val="22"/>
            <w:szCs w:val="22"/>
            <w:lang w:eastAsia="en-US"/>
          </w:rPr>
          <w:t>3.</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Stakeholder Identification and Analysis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_Toc57407126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3</w:t>
        </w:r>
        <w:r w:rsidR="00B12E2D" w:rsidRPr="00CD613C">
          <w:rPr>
            <w:rFonts w:asciiTheme="minorHAnsi" w:hAnsiTheme="minorHAnsi" w:cstheme="minorHAnsi"/>
            <w:noProof/>
            <w:webHidden/>
            <w:sz w:val="22"/>
            <w:szCs w:val="22"/>
          </w:rPr>
          <w:fldChar w:fldCharType="end"/>
        </w:r>
      </w:hyperlink>
    </w:p>
    <w:p w14:paraId="22D2E203" w14:textId="6917F6AB"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27" w:history="1">
        <w:r w:rsidR="00B12E2D" w:rsidRPr="00CD613C">
          <w:rPr>
            <w:rStyle w:val="Hyperlink"/>
            <w:rFonts w:asciiTheme="minorHAnsi" w:hAnsiTheme="minorHAnsi" w:cstheme="minorHAnsi"/>
            <w:noProof/>
            <w:sz w:val="22"/>
            <w:szCs w:val="22"/>
            <w:lang w:eastAsia="en-US"/>
          </w:rPr>
          <w:t>3.1.</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Affected Parties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_Toc57407127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5</w:t>
        </w:r>
        <w:r w:rsidR="00B12E2D" w:rsidRPr="00CD613C">
          <w:rPr>
            <w:rFonts w:asciiTheme="minorHAnsi" w:hAnsiTheme="minorHAnsi" w:cstheme="minorHAnsi"/>
            <w:noProof/>
            <w:webHidden/>
            <w:sz w:val="22"/>
            <w:szCs w:val="22"/>
          </w:rPr>
          <w:fldChar w:fldCharType="end"/>
        </w:r>
      </w:hyperlink>
    </w:p>
    <w:p w14:paraId="0F35650F" w14:textId="76C81816"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28" w:history="1">
        <w:r w:rsidR="00B12E2D" w:rsidRPr="00CD613C">
          <w:rPr>
            <w:rStyle w:val="Hyperlink"/>
            <w:rFonts w:asciiTheme="minorHAnsi" w:hAnsiTheme="minorHAnsi" w:cstheme="minorHAnsi"/>
            <w:noProof/>
            <w:sz w:val="22"/>
            <w:szCs w:val="22"/>
            <w:lang w:eastAsia="en-US"/>
          </w:rPr>
          <w:t>3.2.</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Other Interested Parties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_Toc57407128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5</w:t>
        </w:r>
        <w:r w:rsidR="00B12E2D" w:rsidRPr="00CD613C">
          <w:rPr>
            <w:rFonts w:asciiTheme="minorHAnsi" w:hAnsiTheme="minorHAnsi" w:cstheme="minorHAnsi"/>
            <w:noProof/>
            <w:webHidden/>
            <w:sz w:val="22"/>
            <w:szCs w:val="22"/>
          </w:rPr>
          <w:fldChar w:fldCharType="end"/>
        </w:r>
      </w:hyperlink>
    </w:p>
    <w:p w14:paraId="0E72AD5F" w14:textId="5C31F83A"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29" w:history="1">
        <w:r w:rsidR="00B12E2D" w:rsidRPr="00CD613C">
          <w:rPr>
            <w:rStyle w:val="Hyperlink"/>
            <w:rFonts w:asciiTheme="minorHAnsi" w:hAnsiTheme="minorHAnsi" w:cstheme="minorHAnsi"/>
            <w:noProof/>
            <w:sz w:val="22"/>
            <w:szCs w:val="22"/>
            <w:lang w:eastAsia="en-US"/>
          </w:rPr>
          <w:t>3.3.</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Disadvantaged / Vulnerable Individuals or Groups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_Toc57407129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6</w:t>
        </w:r>
        <w:r w:rsidR="00B12E2D" w:rsidRPr="00CD613C">
          <w:rPr>
            <w:rFonts w:asciiTheme="minorHAnsi" w:hAnsiTheme="minorHAnsi" w:cstheme="minorHAnsi"/>
            <w:noProof/>
            <w:webHidden/>
            <w:sz w:val="22"/>
            <w:szCs w:val="22"/>
          </w:rPr>
          <w:fldChar w:fldCharType="end"/>
        </w:r>
      </w:hyperlink>
    </w:p>
    <w:p w14:paraId="6071BC79" w14:textId="1C0B5466"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30" w:history="1">
        <w:r w:rsidR="00B12E2D" w:rsidRPr="00CD613C">
          <w:rPr>
            <w:rStyle w:val="Hyperlink"/>
            <w:rFonts w:asciiTheme="minorHAnsi" w:hAnsiTheme="minorHAnsi" w:cstheme="minorHAnsi"/>
            <w:noProof/>
            <w:sz w:val="22"/>
            <w:szCs w:val="22"/>
            <w:lang w:eastAsia="en-US"/>
          </w:rPr>
          <w:t>3.4.</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Summary of Project Stakeholder Needs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_Toc57407130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7</w:t>
        </w:r>
        <w:r w:rsidR="00B12E2D" w:rsidRPr="00CD613C">
          <w:rPr>
            <w:rFonts w:asciiTheme="minorHAnsi" w:hAnsiTheme="minorHAnsi" w:cstheme="minorHAnsi"/>
            <w:noProof/>
            <w:webHidden/>
            <w:sz w:val="22"/>
            <w:szCs w:val="22"/>
          </w:rPr>
          <w:fldChar w:fldCharType="end"/>
        </w:r>
      </w:hyperlink>
    </w:p>
    <w:p w14:paraId="0658592F" w14:textId="6B5ED670" w:rsidR="00B12E2D" w:rsidRPr="00CD613C" w:rsidRDefault="007F5202" w:rsidP="00CD613C">
      <w:pPr>
        <w:pStyle w:val="TOC2"/>
        <w:tabs>
          <w:tab w:val="left" w:pos="660"/>
          <w:tab w:val="right" w:leader="dot" w:pos="9736"/>
        </w:tabs>
        <w:spacing w:line="276" w:lineRule="auto"/>
        <w:rPr>
          <w:rFonts w:asciiTheme="minorHAnsi" w:eastAsiaTheme="minorEastAsia" w:hAnsiTheme="minorHAnsi" w:cstheme="minorHAnsi"/>
          <w:noProof/>
          <w:sz w:val="22"/>
          <w:szCs w:val="22"/>
          <w:lang w:eastAsia="en-US"/>
        </w:rPr>
      </w:pPr>
      <w:hyperlink w:anchor="_Toc57407131" w:history="1">
        <w:r w:rsidR="00B12E2D" w:rsidRPr="00CD613C">
          <w:rPr>
            <w:rStyle w:val="Hyperlink"/>
            <w:rFonts w:asciiTheme="minorHAnsi" w:hAnsiTheme="minorHAnsi" w:cstheme="minorHAnsi"/>
            <w:noProof/>
            <w:sz w:val="22"/>
            <w:szCs w:val="22"/>
            <w:lang w:eastAsia="en-US"/>
          </w:rPr>
          <w:t>4.</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Stakeholder Engagement Program</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_Toc57407131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9</w:t>
        </w:r>
        <w:r w:rsidR="00B12E2D" w:rsidRPr="00CD613C">
          <w:rPr>
            <w:rFonts w:asciiTheme="minorHAnsi" w:hAnsiTheme="minorHAnsi" w:cstheme="minorHAnsi"/>
            <w:noProof/>
            <w:webHidden/>
            <w:sz w:val="22"/>
            <w:szCs w:val="22"/>
          </w:rPr>
          <w:fldChar w:fldCharType="end"/>
        </w:r>
      </w:hyperlink>
    </w:p>
    <w:p w14:paraId="066210C8" w14:textId="68CED55A"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32" w:history="1">
        <w:r w:rsidR="00B12E2D" w:rsidRPr="00CD613C">
          <w:rPr>
            <w:rStyle w:val="Hyperlink"/>
            <w:rFonts w:asciiTheme="minorHAnsi" w:hAnsiTheme="minorHAnsi" w:cstheme="minorHAnsi"/>
            <w:noProof/>
            <w:sz w:val="22"/>
            <w:szCs w:val="22"/>
            <w:lang w:eastAsia="en-US"/>
          </w:rPr>
          <w:t>4.1.</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Purpose and timing of stakeholder engagement program</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_Toc57407132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9</w:t>
        </w:r>
        <w:r w:rsidR="00B12E2D" w:rsidRPr="00CD613C">
          <w:rPr>
            <w:rFonts w:asciiTheme="minorHAnsi" w:hAnsiTheme="minorHAnsi" w:cstheme="minorHAnsi"/>
            <w:noProof/>
            <w:webHidden/>
            <w:sz w:val="22"/>
            <w:szCs w:val="22"/>
          </w:rPr>
          <w:fldChar w:fldCharType="end"/>
        </w:r>
      </w:hyperlink>
    </w:p>
    <w:p w14:paraId="7B2A7EAD" w14:textId="7A02CA18"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34" w:history="1">
        <w:r w:rsidR="00B12E2D" w:rsidRPr="00CD613C">
          <w:rPr>
            <w:rStyle w:val="Hyperlink"/>
            <w:rFonts w:asciiTheme="minorHAnsi" w:hAnsiTheme="minorHAnsi" w:cstheme="minorHAnsi"/>
            <w:noProof/>
            <w:sz w:val="22"/>
            <w:szCs w:val="22"/>
            <w:lang w:eastAsia="en-US"/>
          </w:rPr>
          <w:t>4.2.</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Proposed Strategy for Information Disclosure</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_Toc57407134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10</w:t>
        </w:r>
        <w:r w:rsidR="00B12E2D" w:rsidRPr="00CD613C">
          <w:rPr>
            <w:rFonts w:asciiTheme="minorHAnsi" w:hAnsiTheme="minorHAnsi" w:cstheme="minorHAnsi"/>
            <w:noProof/>
            <w:webHidden/>
            <w:sz w:val="22"/>
            <w:szCs w:val="22"/>
          </w:rPr>
          <w:fldChar w:fldCharType="end"/>
        </w:r>
      </w:hyperlink>
    </w:p>
    <w:p w14:paraId="284AB1A1" w14:textId="3FDC6327"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37" w:history="1">
        <w:r w:rsidR="00B12E2D" w:rsidRPr="00CD613C">
          <w:rPr>
            <w:rStyle w:val="Hyperlink"/>
            <w:rFonts w:asciiTheme="minorHAnsi" w:hAnsiTheme="minorHAnsi" w:cstheme="minorHAnsi"/>
            <w:noProof/>
            <w:sz w:val="22"/>
            <w:szCs w:val="22"/>
            <w:lang w:eastAsia="en-US"/>
          </w:rPr>
          <w:t>4.3.</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Proposed strategy for consultations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_Toc57407137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12</w:t>
        </w:r>
        <w:r w:rsidR="00B12E2D" w:rsidRPr="00CD613C">
          <w:rPr>
            <w:rFonts w:asciiTheme="minorHAnsi" w:hAnsiTheme="minorHAnsi" w:cstheme="minorHAnsi"/>
            <w:noProof/>
            <w:webHidden/>
            <w:sz w:val="22"/>
            <w:szCs w:val="22"/>
          </w:rPr>
          <w:fldChar w:fldCharType="end"/>
        </w:r>
      </w:hyperlink>
    </w:p>
    <w:p w14:paraId="548D2DDA" w14:textId="30905C61"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38" w:history="1">
        <w:r w:rsidR="00B12E2D" w:rsidRPr="00CD613C">
          <w:rPr>
            <w:rStyle w:val="Hyperlink"/>
            <w:rFonts w:asciiTheme="minorHAnsi" w:hAnsiTheme="minorHAnsi" w:cstheme="minorHAnsi"/>
            <w:noProof/>
            <w:sz w:val="22"/>
            <w:szCs w:val="22"/>
            <w:lang w:eastAsia="en-US"/>
          </w:rPr>
          <w:t>4.4.</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Proposed Strategy to incorporate the view of vulnerable groups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_Toc57407138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14</w:t>
        </w:r>
        <w:r w:rsidR="00B12E2D" w:rsidRPr="00CD613C">
          <w:rPr>
            <w:rFonts w:asciiTheme="minorHAnsi" w:hAnsiTheme="minorHAnsi" w:cstheme="minorHAnsi"/>
            <w:noProof/>
            <w:webHidden/>
            <w:sz w:val="22"/>
            <w:szCs w:val="22"/>
          </w:rPr>
          <w:fldChar w:fldCharType="end"/>
        </w:r>
      </w:hyperlink>
    </w:p>
    <w:p w14:paraId="4724DF28" w14:textId="0A0A2B1B"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39" w:history="1">
        <w:r w:rsidR="00B12E2D" w:rsidRPr="00CD613C">
          <w:rPr>
            <w:rStyle w:val="Hyperlink"/>
            <w:rFonts w:asciiTheme="minorHAnsi" w:hAnsiTheme="minorHAnsi" w:cstheme="minorHAnsi"/>
            <w:noProof/>
            <w:sz w:val="22"/>
            <w:szCs w:val="22"/>
            <w:lang w:eastAsia="en-US"/>
          </w:rPr>
          <w:t>4.5.</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Timelines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_Toc57407139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14</w:t>
        </w:r>
        <w:r w:rsidR="00B12E2D" w:rsidRPr="00CD613C">
          <w:rPr>
            <w:rFonts w:asciiTheme="minorHAnsi" w:hAnsiTheme="minorHAnsi" w:cstheme="minorHAnsi"/>
            <w:noProof/>
            <w:webHidden/>
            <w:sz w:val="22"/>
            <w:szCs w:val="22"/>
          </w:rPr>
          <w:fldChar w:fldCharType="end"/>
        </w:r>
      </w:hyperlink>
    </w:p>
    <w:p w14:paraId="6C91EF00" w14:textId="2A313DCF"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40" w:history="1">
        <w:r w:rsidR="00B12E2D" w:rsidRPr="00CD613C">
          <w:rPr>
            <w:rStyle w:val="Hyperlink"/>
            <w:rFonts w:asciiTheme="minorHAnsi" w:hAnsiTheme="minorHAnsi" w:cstheme="minorHAnsi"/>
            <w:noProof/>
            <w:sz w:val="22"/>
            <w:szCs w:val="22"/>
            <w:lang w:eastAsia="en-US"/>
          </w:rPr>
          <w:t>4.6.</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Review of Comments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_Toc57407140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14</w:t>
        </w:r>
        <w:r w:rsidR="00B12E2D" w:rsidRPr="00CD613C">
          <w:rPr>
            <w:rFonts w:asciiTheme="minorHAnsi" w:hAnsiTheme="minorHAnsi" w:cstheme="minorHAnsi"/>
            <w:noProof/>
            <w:webHidden/>
            <w:sz w:val="22"/>
            <w:szCs w:val="22"/>
          </w:rPr>
          <w:fldChar w:fldCharType="end"/>
        </w:r>
      </w:hyperlink>
    </w:p>
    <w:p w14:paraId="358ABB4D" w14:textId="516668B6"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41" w:history="1">
        <w:r w:rsidR="00B12E2D" w:rsidRPr="00CD613C">
          <w:rPr>
            <w:rStyle w:val="Hyperlink"/>
            <w:rFonts w:asciiTheme="minorHAnsi" w:hAnsiTheme="minorHAnsi" w:cstheme="minorHAnsi"/>
            <w:noProof/>
            <w:sz w:val="22"/>
            <w:szCs w:val="22"/>
            <w:lang w:eastAsia="en-US"/>
          </w:rPr>
          <w:t>4.7.</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Future Phases of the Project</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_Toc57407141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14</w:t>
        </w:r>
        <w:r w:rsidR="00B12E2D" w:rsidRPr="00CD613C">
          <w:rPr>
            <w:rFonts w:asciiTheme="minorHAnsi" w:hAnsiTheme="minorHAnsi" w:cstheme="minorHAnsi"/>
            <w:noProof/>
            <w:webHidden/>
            <w:sz w:val="22"/>
            <w:szCs w:val="22"/>
          </w:rPr>
          <w:fldChar w:fldCharType="end"/>
        </w:r>
      </w:hyperlink>
    </w:p>
    <w:p w14:paraId="26404CD2" w14:textId="05D1CC15" w:rsidR="00B12E2D" w:rsidRPr="00CD613C" w:rsidRDefault="007F5202" w:rsidP="00CD613C">
      <w:pPr>
        <w:pStyle w:val="TOC2"/>
        <w:tabs>
          <w:tab w:val="left" w:pos="660"/>
          <w:tab w:val="right" w:leader="dot" w:pos="9736"/>
        </w:tabs>
        <w:spacing w:line="276" w:lineRule="auto"/>
        <w:rPr>
          <w:rFonts w:asciiTheme="minorHAnsi" w:eastAsiaTheme="minorEastAsia" w:hAnsiTheme="minorHAnsi" w:cstheme="minorHAnsi"/>
          <w:noProof/>
          <w:sz w:val="22"/>
          <w:szCs w:val="22"/>
          <w:lang w:eastAsia="en-US"/>
        </w:rPr>
      </w:pPr>
      <w:hyperlink w:anchor="_Toc57407142" w:history="1">
        <w:r w:rsidR="00B12E2D" w:rsidRPr="00CD613C">
          <w:rPr>
            <w:rStyle w:val="Hyperlink"/>
            <w:rFonts w:asciiTheme="minorHAnsi" w:hAnsiTheme="minorHAnsi" w:cstheme="minorHAnsi"/>
            <w:noProof/>
            <w:sz w:val="22"/>
            <w:szCs w:val="22"/>
            <w:lang w:eastAsia="en-US"/>
          </w:rPr>
          <w:t>5.</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Resources and Responsibilities for implementing stakeholder engagement activities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_Toc57407142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14</w:t>
        </w:r>
        <w:r w:rsidR="00B12E2D" w:rsidRPr="00CD613C">
          <w:rPr>
            <w:rFonts w:asciiTheme="minorHAnsi" w:hAnsiTheme="minorHAnsi" w:cstheme="minorHAnsi"/>
            <w:noProof/>
            <w:webHidden/>
            <w:sz w:val="22"/>
            <w:szCs w:val="22"/>
          </w:rPr>
          <w:fldChar w:fldCharType="end"/>
        </w:r>
      </w:hyperlink>
    </w:p>
    <w:p w14:paraId="0BCFD195" w14:textId="3B9CD341"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43" w:history="1">
        <w:r w:rsidR="00B12E2D" w:rsidRPr="00CD613C">
          <w:rPr>
            <w:rStyle w:val="Hyperlink"/>
            <w:rFonts w:asciiTheme="minorHAnsi" w:hAnsiTheme="minorHAnsi" w:cstheme="minorHAnsi"/>
            <w:noProof/>
            <w:sz w:val="22"/>
            <w:szCs w:val="22"/>
            <w:lang w:eastAsia="en-US"/>
          </w:rPr>
          <w:t>5.1.</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Resources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_Toc57407143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14</w:t>
        </w:r>
        <w:r w:rsidR="00B12E2D" w:rsidRPr="00CD613C">
          <w:rPr>
            <w:rFonts w:asciiTheme="minorHAnsi" w:hAnsiTheme="minorHAnsi" w:cstheme="minorHAnsi"/>
            <w:noProof/>
            <w:webHidden/>
            <w:sz w:val="22"/>
            <w:szCs w:val="22"/>
          </w:rPr>
          <w:fldChar w:fldCharType="end"/>
        </w:r>
      </w:hyperlink>
    </w:p>
    <w:p w14:paraId="3EA80AEF" w14:textId="2FBC06C4"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44" w:history="1">
        <w:r w:rsidR="00B12E2D" w:rsidRPr="00CD613C">
          <w:rPr>
            <w:rStyle w:val="Hyperlink"/>
            <w:rFonts w:asciiTheme="minorHAnsi" w:hAnsiTheme="minorHAnsi" w:cstheme="minorHAnsi"/>
            <w:noProof/>
            <w:sz w:val="22"/>
            <w:szCs w:val="22"/>
            <w:lang w:eastAsia="en-US"/>
          </w:rPr>
          <w:t>5.2.</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Management Functions and Responsibilities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_Toc57407144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14</w:t>
        </w:r>
        <w:r w:rsidR="00B12E2D" w:rsidRPr="00CD613C">
          <w:rPr>
            <w:rFonts w:asciiTheme="minorHAnsi" w:hAnsiTheme="minorHAnsi" w:cstheme="minorHAnsi"/>
            <w:noProof/>
            <w:webHidden/>
            <w:sz w:val="22"/>
            <w:szCs w:val="22"/>
          </w:rPr>
          <w:fldChar w:fldCharType="end"/>
        </w:r>
      </w:hyperlink>
    </w:p>
    <w:p w14:paraId="4FB84971" w14:textId="58847683" w:rsidR="00B12E2D" w:rsidRPr="00CD613C" w:rsidRDefault="007F5202" w:rsidP="00CD613C">
      <w:pPr>
        <w:pStyle w:val="TOC2"/>
        <w:tabs>
          <w:tab w:val="left" w:pos="660"/>
          <w:tab w:val="right" w:leader="dot" w:pos="9736"/>
        </w:tabs>
        <w:spacing w:line="276" w:lineRule="auto"/>
        <w:rPr>
          <w:rFonts w:asciiTheme="minorHAnsi" w:eastAsiaTheme="minorEastAsia" w:hAnsiTheme="minorHAnsi" w:cstheme="minorHAnsi"/>
          <w:noProof/>
          <w:sz w:val="22"/>
          <w:szCs w:val="22"/>
          <w:lang w:eastAsia="en-US"/>
        </w:rPr>
      </w:pPr>
      <w:hyperlink w:anchor="_Toc57407145" w:history="1">
        <w:r w:rsidR="00B12E2D" w:rsidRPr="00CD613C">
          <w:rPr>
            <w:rStyle w:val="Hyperlink"/>
            <w:rFonts w:asciiTheme="minorHAnsi" w:hAnsiTheme="minorHAnsi" w:cstheme="minorHAnsi"/>
            <w:noProof/>
            <w:sz w:val="22"/>
            <w:szCs w:val="22"/>
            <w:lang w:eastAsia="en-US"/>
          </w:rPr>
          <w:t>6.</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Grievance Mechanism</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_Toc57407145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15</w:t>
        </w:r>
        <w:r w:rsidR="00B12E2D" w:rsidRPr="00CD613C">
          <w:rPr>
            <w:rFonts w:asciiTheme="minorHAnsi" w:hAnsiTheme="minorHAnsi" w:cstheme="minorHAnsi"/>
            <w:noProof/>
            <w:webHidden/>
            <w:sz w:val="22"/>
            <w:szCs w:val="22"/>
          </w:rPr>
          <w:fldChar w:fldCharType="end"/>
        </w:r>
      </w:hyperlink>
    </w:p>
    <w:p w14:paraId="6BE64CFD" w14:textId="70CE4034"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46" w:history="1">
        <w:r w:rsidR="00B12E2D" w:rsidRPr="00CD613C">
          <w:rPr>
            <w:rStyle w:val="Hyperlink"/>
            <w:rFonts w:asciiTheme="minorHAnsi" w:hAnsiTheme="minorHAnsi" w:cstheme="minorHAnsi"/>
            <w:noProof/>
            <w:sz w:val="22"/>
            <w:szCs w:val="22"/>
            <w:lang w:eastAsia="en-US"/>
          </w:rPr>
          <w:t>6.1.</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Description of GRM</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_Toc57407146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15</w:t>
        </w:r>
        <w:r w:rsidR="00B12E2D" w:rsidRPr="00CD613C">
          <w:rPr>
            <w:rFonts w:asciiTheme="minorHAnsi" w:hAnsiTheme="minorHAnsi" w:cstheme="minorHAnsi"/>
            <w:noProof/>
            <w:webHidden/>
            <w:sz w:val="22"/>
            <w:szCs w:val="22"/>
          </w:rPr>
          <w:fldChar w:fldCharType="end"/>
        </w:r>
      </w:hyperlink>
    </w:p>
    <w:p w14:paraId="7D24770C" w14:textId="6942221D"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47" w:history="1">
        <w:r w:rsidR="00B12E2D" w:rsidRPr="00CD613C">
          <w:rPr>
            <w:rStyle w:val="Hyperlink"/>
            <w:rFonts w:asciiTheme="minorHAnsi" w:hAnsiTheme="minorHAnsi" w:cstheme="minorHAnsi"/>
            <w:noProof/>
            <w:sz w:val="22"/>
            <w:szCs w:val="22"/>
            <w:lang w:eastAsia="en-US"/>
          </w:rPr>
          <w:t>6.2.</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World Bank Grievance Redress System</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_Toc57407147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18</w:t>
        </w:r>
        <w:r w:rsidR="00B12E2D" w:rsidRPr="00CD613C">
          <w:rPr>
            <w:rFonts w:asciiTheme="minorHAnsi" w:hAnsiTheme="minorHAnsi" w:cstheme="minorHAnsi"/>
            <w:noProof/>
            <w:webHidden/>
            <w:sz w:val="22"/>
            <w:szCs w:val="22"/>
          </w:rPr>
          <w:fldChar w:fldCharType="end"/>
        </w:r>
      </w:hyperlink>
    </w:p>
    <w:p w14:paraId="7AF81259" w14:textId="7C45F59B" w:rsidR="00B12E2D" w:rsidRPr="00CD613C" w:rsidRDefault="007F5202" w:rsidP="00CD613C">
      <w:pPr>
        <w:pStyle w:val="TOC2"/>
        <w:tabs>
          <w:tab w:val="left" w:pos="660"/>
          <w:tab w:val="right" w:leader="dot" w:pos="9736"/>
        </w:tabs>
        <w:spacing w:line="276" w:lineRule="auto"/>
        <w:rPr>
          <w:rFonts w:asciiTheme="minorHAnsi" w:eastAsiaTheme="minorEastAsia" w:hAnsiTheme="minorHAnsi" w:cstheme="minorHAnsi"/>
          <w:noProof/>
          <w:sz w:val="22"/>
          <w:szCs w:val="22"/>
          <w:lang w:eastAsia="en-US"/>
        </w:rPr>
      </w:pPr>
      <w:hyperlink w:anchor="_Toc57407148" w:history="1">
        <w:r w:rsidR="00B12E2D" w:rsidRPr="00CD613C">
          <w:rPr>
            <w:rStyle w:val="Hyperlink"/>
            <w:rFonts w:asciiTheme="minorHAnsi" w:hAnsiTheme="minorHAnsi" w:cstheme="minorHAnsi"/>
            <w:noProof/>
            <w:sz w:val="22"/>
            <w:szCs w:val="22"/>
            <w:lang w:eastAsia="en-US"/>
          </w:rPr>
          <w:t>7.</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Monitoring and Reporting</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_Toc57407148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18</w:t>
        </w:r>
        <w:r w:rsidR="00B12E2D" w:rsidRPr="00CD613C">
          <w:rPr>
            <w:rFonts w:asciiTheme="minorHAnsi" w:hAnsiTheme="minorHAnsi" w:cstheme="minorHAnsi"/>
            <w:noProof/>
            <w:webHidden/>
            <w:sz w:val="22"/>
            <w:szCs w:val="22"/>
          </w:rPr>
          <w:fldChar w:fldCharType="end"/>
        </w:r>
      </w:hyperlink>
    </w:p>
    <w:p w14:paraId="19E4DE70" w14:textId="236B1723"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49" w:history="1">
        <w:r w:rsidR="00B12E2D" w:rsidRPr="00CD613C">
          <w:rPr>
            <w:rStyle w:val="Hyperlink"/>
            <w:rFonts w:asciiTheme="minorHAnsi" w:hAnsiTheme="minorHAnsi" w:cstheme="minorHAnsi"/>
            <w:noProof/>
            <w:sz w:val="22"/>
            <w:szCs w:val="22"/>
            <w:lang w:eastAsia="en-US"/>
          </w:rPr>
          <w:t>7.1.</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Involvement of stakeholders in monitoring activities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_Toc57407149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18</w:t>
        </w:r>
        <w:r w:rsidR="00B12E2D" w:rsidRPr="00CD613C">
          <w:rPr>
            <w:rFonts w:asciiTheme="minorHAnsi" w:hAnsiTheme="minorHAnsi" w:cstheme="minorHAnsi"/>
            <w:noProof/>
            <w:webHidden/>
            <w:sz w:val="22"/>
            <w:szCs w:val="22"/>
          </w:rPr>
          <w:fldChar w:fldCharType="end"/>
        </w:r>
      </w:hyperlink>
    </w:p>
    <w:p w14:paraId="7C363D22" w14:textId="63FED0B0" w:rsidR="00B12E2D" w:rsidRPr="00CD613C" w:rsidRDefault="007F5202" w:rsidP="00CD613C">
      <w:pPr>
        <w:pStyle w:val="TOC2"/>
        <w:tabs>
          <w:tab w:val="left" w:pos="880"/>
          <w:tab w:val="right" w:leader="dot" w:pos="9736"/>
        </w:tabs>
        <w:spacing w:line="276" w:lineRule="auto"/>
        <w:rPr>
          <w:rFonts w:asciiTheme="minorHAnsi" w:eastAsiaTheme="minorEastAsia" w:hAnsiTheme="minorHAnsi" w:cstheme="minorHAnsi"/>
          <w:noProof/>
          <w:sz w:val="22"/>
          <w:szCs w:val="22"/>
          <w:lang w:eastAsia="en-US"/>
        </w:rPr>
      </w:pPr>
      <w:hyperlink w:anchor="_Toc57407150" w:history="1">
        <w:r w:rsidR="00B12E2D" w:rsidRPr="00CD613C">
          <w:rPr>
            <w:rStyle w:val="Hyperlink"/>
            <w:rFonts w:asciiTheme="minorHAnsi" w:hAnsiTheme="minorHAnsi" w:cstheme="minorHAnsi"/>
            <w:noProof/>
            <w:sz w:val="22"/>
            <w:szCs w:val="22"/>
            <w:lang w:eastAsia="en-US"/>
          </w:rPr>
          <w:t>7.2.</w:t>
        </w:r>
        <w:r w:rsidR="00B12E2D" w:rsidRPr="00CD613C">
          <w:rPr>
            <w:rFonts w:asciiTheme="minorHAnsi" w:eastAsiaTheme="minorEastAsia" w:hAnsiTheme="minorHAnsi" w:cstheme="minorHAnsi"/>
            <w:noProof/>
            <w:sz w:val="22"/>
            <w:szCs w:val="22"/>
            <w:lang w:eastAsia="en-US"/>
          </w:rPr>
          <w:tab/>
        </w:r>
        <w:r w:rsidR="00B12E2D" w:rsidRPr="00CD613C">
          <w:rPr>
            <w:rStyle w:val="Hyperlink"/>
            <w:rFonts w:asciiTheme="minorHAnsi" w:hAnsiTheme="minorHAnsi" w:cstheme="minorHAnsi"/>
            <w:noProof/>
            <w:sz w:val="22"/>
            <w:szCs w:val="22"/>
            <w:lang w:eastAsia="en-US"/>
          </w:rPr>
          <w:t>Reporting back to stakeholder groups</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_Toc57407150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18</w:t>
        </w:r>
        <w:r w:rsidR="00B12E2D" w:rsidRPr="00CD613C">
          <w:rPr>
            <w:rFonts w:asciiTheme="minorHAnsi" w:hAnsiTheme="minorHAnsi" w:cstheme="minorHAnsi"/>
            <w:noProof/>
            <w:webHidden/>
            <w:sz w:val="22"/>
            <w:szCs w:val="22"/>
          </w:rPr>
          <w:fldChar w:fldCharType="end"/>
        </w:r>
      </w:hyperlink>
    </w:p>
    <w:p w14:paraId="47D4485F" w14:textId="46ADF8CE" w:rsidR="00B12E2D" w:rsidRPr="00CD613C" w:rsidRDefault="007F5202" w:rsidP="00CD613C">
      <w:pPr>
        <w:pStyle w:val="TOC2"/>
        <w:tabs>
          <w:tab w:val="right" w:leader="dot" w:pos="9736"/>
        </w:tabs>
        <w:spacing w:line="276" w:lineRule="auto"/>
        <w:rPr>
          <w:rFonts w:asciiTheme="minorHAnsi" w:eastAsiaTheme="minorEastAsia" w:hAnsiTheme="minorHAnsi" w:cstheme="minorHAnsi"/>
          <w:noProof/>
          <w:sz w:val="22"/>
          <w:szCs w:val="22"/>
          <w:lang w:eastAsia="en-US"/>
        </w:rPr>
      </w:pPr>
      <w:hyperlink w:anchor="_Toc57407151" w:history="1">
        <w:r w:rsidR="00B12E2D" w:rsidRPr="00CD613C">
          <w:rPr>
            <w:rStyle w:val="Hyperlink"/>
            <w:rFonts w:asciiTheme="minorHAnsi" w:hAnsiTheme="minorHAnsi" w:cstheme="minorHAnsi"/>
            <w:noProof/>
            <w:sz w:val="22"/>
            <w:szCs w:val="22"/>
            <w:lang w:eastAsia="en-US"/>
          </w:rPr>
          <w:t>Annex 1 Organogram for BISP</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_Toc57407151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20</w:t>
        </w:r>
        <w:r w:rsidR="00B12E2D" w:rsidRPr="00CD613C">
          <w:rPr>
            <w:rFonts w:asciiTheme="minorHAnsi" w:hAnsiTheme="minorHAnsi" w:cstheme="minorHAnsi"/>
            <w:noProof/>
            <w:webHidden/>
            <w:sz w:val="22"/>
            <w:szCs w:val="22"/>
          </w:rPr>
          <w:fldChar w:fldCharType="end"/>
        </w:r>
      </w:hyperlink>
    </w:p>
    <w:p w14:paraId="35E94AA4" w14:textId="6AD60B06" w:rsidR="00B12E2D" w:rsidRPr="00CD613C" w:rsidRDefault="007F5202" w:rsidP="00CD613C">
      <w:pPr>
        <w:pStyle w:val="TOC2"/>
        <w:tabs>
          <w:tab w:val="right" w:leader="dot" w:pos="9736"/>
        </w:tabs>
        <w:spacing w:line="276" w:lineRule="auto"/>
        <w:rPr>
          <w:rFonts w:asciiTheme="minorHAnsi" w:eastAsiaTheme="minorEastAsia" w:hAnsiTheme="minorHAnsi" w:cstheme="minorHAnsi"/>
          <w:noProof/>
          <w:sz w:val="22"/>
          <w:szCs w:val="22"/>
          <w:lang w:eastAsia="en-US"/>
        </w:rPr>
      </w:pPr>
      <w:hyperlink w:anchor="_Toc57407152" w:history="1">
        <w:r w:rsidR="00B12E2D" w:rsidRPr="00CD613C">
          <w:rPr>
            <w:rStyle w:val="Hyperlink"/>
            <w:rFonts w:asciiTheme="minorHAnsi" w:hAnsiTheme="minorHAnsi" w:cstheme="minorHAnsi"/>
            <w:noProof/>
            <w:sz w:val="22"/>
            <w:szCs w:val="22"/>
            <w:lang w:eastAsia="en-US"/>
          </w:rPr>
          <w:t>Annex 2  List of Documents Consulted</w:t>
        </w:r>
        <w:r w:rsidR="00B12E2D" w:rsidRPr="00CD613C">
          <w:rPr>
            <w:rFonts w:asciiTheme="minorHAnsi" w:hAnsiTheme="minorHAnsi" w:cstheme="minorHAnsi"/>
            <w:noProof/>
            <w:webHidden/>
            <w:sz w:val="22"/>
            <w:szCs w:val="22"/>
          </w:rPr>
          <w:tab/>
        </w:r>
        <w:r w:rsidR="00B12E2D" w:rsidRPr="00CD613C">
          <w:rPr>
            <w:rFonts w:asciiTheme="minorHAnsi" w:hAnsiTheme="minorHAnsi" w:cstheme="minorHAnsi"/>
            <w:noProof/>
            <w:webHidden/>
            <w:sz w:val="22"/>
            <w:szCs w:val="22"/>
          </w:rPr>
          <w:fldChar w:fldCharType="begin"/>
        </w:r>
        <w:r w:rsidR="00B12E2D" w:rsidRPr="00CD613C">
          <w:rPr>
            <w:rFonts w:asciiTheme="minorHAnsi" w:hAnsiTheme="minorHAnsi" w:cstheme="minorHAnsi"/>
            <w:noProof/>
            <w:webHidden/>
            <w:sz w:val="22"/>
            <w:szCs w:val="22"/>
          </w:rPr>
          <w:instrText xml:space="preserve"> PAGEREF _Toc57407152 \h </w:instrText>
        </w:r>
        <w:r w:rsidR="00B12E2D" w:rsidRPr="00CD613C">
          <w:rPr>
            <w:rFonts w:asciiTheme="minorHAnsi" w:hAnsiTheme="minorHAnsi" w:cstheme="minorHAnsi"/>
            <w:noProof/>
            <w:webHidden/>
            <w:sz w:val="22"/>
            <w:szCs w:val="22"/>
          </w:rPr>
        </w:r>
        <w:r w:rsidR="00B12E2D" w:rsidRPr="00CD613C">
          <w:rPr>
            <w:rFonts w:asciiTheme="minorHAnsi" w:hAnsiTheme="minorHAnsi" w:cstheme="minorHAnsi"/>
            <w:noProof/>
            <w:webHidden/>
            <w:sz w:val="22"/>
            <w:szCs w:val="22"/>
          </w:rPr>
          <w:fldChar w:fldCharType="separate"/>
        </w:r>
        <w:r w:rsidR="004A1A1B">
          <w:rPr>
            <w:rFonts w:asciiTheme="minorHAnsi" w:hAnsiTheme="minorHAnsi" w:cstheme="minorHAnsi"/>
            <w:noProof/>
            <w:webHidden/>
            <w:sz w:val="22"/>
            <w:szCs w:val="22"/>
          </w:rPr>
          <w:t>21</w:t>
        </w:r>
        <w:r w:rsidR="00B12E2D" w:rsidRPr="00CD613C">
          <w:rPr>
            <w:rFonts w:asciiTheme="minorHAnsi" w:hAnsiTheme="minorHAnsi" w:cstheme="minorHAnsi"/>
            <w:noProof/>
            <w:webHidden/>
            <w:sz w:val="22"/>
            <w:szCs w:val="22"/>
          </w:rPr>
          <w:fldChar w:fldCharType="end"/>
        </w:r>
      </w:hyperlink>
    </w:p>
    <w:p w14:paraId="7F55FD05" w14:textId="5D49FFB1" w:rsidR="00F03A6A" w:rsidRPr="000A4E46" w:rsidRDefault="00F03A6A" w:rsidP="006169C7">
      <w:pPr>
        <w:jc w:val="both"/>
      </w:pPr>
      <w:r w:rsidRPr="00701818">
        <w:rPr>
          <w:rFonts w:asciiTheme="minorHAnsi" w:hAnsiTheme="minorHAnsi" w:cs="Calibri"/>
          <w:b/>
          <w:bCs/>
          <w:sz w:val="22"/>
          <w:szCs w:val="22"/>
        </w:rPr>
        <w:fldChar w:fldCharType="end"/>
      </w:r>
    </w:p>
    <w:p w14:paraId="20D89DDB" w14:textId="77777777" w:rsidR="00884E4C" w:rsidRPr="000A4E46" w:rsidRDefault="00884E4C" w:rsidP="006169C7">
      <w:pPr>
        <w:jc w:val="both"/>
        <w:rPr>
          <w:color w:val="FF0000"/>
        </w:rPr>
      </w:pPr>
    </w:p>
    <w:p w14:paraId="312CA9E9" w14:textId="77777777" w:rsidR="00F03A6A" w:rsidRPr="000A4E46" w:rsidRDefault="00F03A6A" w:rsidP="006169C7">
      <w:pPr>
        <w:jc w:val="both"/>
      </w:pPr>
    </w:p>
    <w:p w14:paraId="197F10D6" w14:textId="77777777" w:rsidR="00F03A6A" w:rsidRPr="000A4E46" w:rsidRDefault="00F03A6A" w:rsidP="006169C7">
      <w:pPr>
        <w:jc w:val="both"/>
        <w:sectPr w:rsidR="00F03A6A" w:rsidRPr="000A4E46" w:rsidSect="00CE5B5E">
          <w:headerReference w:type="even" r:id="rId18"/>
          <w:headerReference w:type="default" r:id="rId19"/>
          <w:footerReference w:type="even" r:id="rId20"/>
          <w:footerReference w:type="default" r:id="rId21"/>
          <w:headerReference w:type="first" r:id="rId22"/>
          <w:footerReference w:type="first" r:id="rId23"/>
          <w:pgSz w:w="11906" w:h="16838" w:code="9"/>
          <w:pgMar w:top="1440" w:right="1080" w:bottom="1440" w:left="1080" w:header="60" w:footer="718" w:gutter="0"/>
          <w:pgNumType w:fmt="lowerRoman"/>
          <w:cols w:space="720"/>
          <w:titlePg/>
          <w:docGrid w:linePitch="299"/>
        </w:sectPr>
      </w:pPr>
    </w:p>
    <w:p w14:paraId="3AB59644" w14:textId="77777777" w:rsidR="00B64D59" w:rsidRPr="002E2349" w:rsidRDefault="00B64D59" w:rsidP="00E14D2E">
      <w:pPr>
        <w:pStyle w:val="Heading2"/>
        <w:numPr>
          <w:ilvl w:val="0"/>
          <w:numId w:val="10"/>
        </w:numPr>
        <w:ind w:left="-5" w:hanging="10"/>
        <w:jc w:val="both"/>
        <w:rPr>
          <w:rFonts w:cs="Calibri"/>
          <w:color w:val="0070C0"/>
          <w:lang w:eastAsia="en-US"/>
        </w:rPr>
      </w:pPr>
      <w:bookmarkStart w:id="1" w:name="_Toc57407124"/>
      <w:r w:rsidRPr="002E2349">
        <w:rPr>
          <w:rFonts w:cs="Calibri"/>
          <w:color w:val="0070C0"/>
          <w:lang w:eastAsia="en-US"/>
        </w:rPr>
        <w:lastRenderedPageBreak/>
        <w:t>Introduction/Project Description</w:t>
      </w:r>
      <w:bookmarkEnd w:id="1"/>
    </w:p>
    <w:p w14:paraId="21F01197" w14:textId="7B9A7F9C" w:rsidR="00704885" w:rsidRPr="002E2349" w:rsidRDefault="007660E3" w:rsidP="007660E3">
      <w:pPr>
        <w:pStyle w:val="Paragraph"/>
        <w:rPr>
          <w:rFonts w:eastAsiaTheme="minorHAnsi" w:cs="Calibri"/>
          <w:bCs w:val="0"/>
          <w:sz w:val="22"/>
          <w:szCs w:val="22"/>
          <w:shd w:val="clear" w:color="auto" w:fill="auto"/>
          <w:lang w:val="en-GB"/>
        </w:rPr>
      </w:pPr>
      <w:r w:rsidRPr="002E2349">
        <w:rPr>
          <w:rFonts w:eastAsiaTheme="minorHAnsi" w:cs="Calibri"/>
          <w:bCs w:val="0"/>
          <w:sz w:val="22"/>
          <w:szCs w:val="22"/>
          <w:shd w:val="clear" w:color="auto" w:fill="auto"/>
          <w:lang w:val="en-GB"/>
        </w:rPr>
        <w:t>The</w:t>
      </w:r>
      <w:r w:rsidRPr="00DB6042">
        <w:rPr>
          <w:rFonts w:eastAsiaTheme="minorHAnsi" w:cs="Calibri"/>
          <w:b/>
          <w:sz w:val="22"/>
          <w:szCs w:val="22"/>
          <w:shd w:val="clear" w:color="auto" w:fill="auto"/>
          <w:lang w:val="en-GB"/>
        </w:rPr>
        <w:t xml:space="preserve"> </w:t>
      </w:r>
      <w:r w:rsidR="00DB6042" w:rsidRPr="00DB6042">
        <w:rPr>
          <w:rFonts w:eastAsiaTheme="minorHAnsi" w:cs="Calibri"/>
          <w:b/>
          <w:sz w:val="22"/>
          <w:szCs w:val="22"/>
          <w:shd w:val="clear" w:color="auto" w:fill="auto"/>
          <w:lang w:val="en-GB"/>
        </w:rPr>
        <w:t>Crisis Resilient Social Protection Program</w:t>
      </w:r>
      <w:r w:rsidR="00DB6042" w:rsidRPr="00DB6042" w:rsidDel="00DB6042">
        <w:rPr>
          <w:rFonts w:eastAsiaTheme="minorHAnsi" w:cs="Calibri"/>
          <w:b/>
          <w:sz w:val="22"/>
          <w:szCs w:val="22"/>
          <w:shd w:val="clear" w:color="auto" w:fill="auto"/>
          <w:lang w:val="en-GB"/>
        </w:rPr>
        <w:t xml:space="preserve"> </w:t>
      </w:r>
      <w:r w:rsidRPr="002E2349">
        <w:rPr>
          <w:rFonts w:eastAsiaTheme="minorHAnsi" w:cs="Calibri"/>
          <w:bCs w:val="0"/>
          <w:sz w:val="22"/>
          <w:szCs w:val="22"/>
          <w:shd w:val="clear" w:color="auto" w:fill="auto"/>
          <w:lang w:val="en-GB"/>
        </w:rPr>
        <w:t xml:space="preserve">aims to advance Pakistan’s </w:t>
      </w:r>
      <w:r w:rsidR="00701818" w:rsidRPr="002E2349">
        <w:rPr>
          <w:rFonts w:eastAsiaTheme="minorHAnsi" w:cs="Calibri"/>
          <w:bCs w:val="0"/>
          <w:sz w:val="22"/>
          <w:szCs w:val="22"/>
          <w:shd w:val="clear" w:color="auto" w:fill="auto"/>
          <w:lang w:val="en-GB"/>
        </w:rPr>
        <w:t>Social Protection</w:t>
      </w:r>
      <w:r w:rsidR="00DB6042">
        <w:rPr>
          <w:rFonts w:eastAsiaTheme="minorHAnsi" w:cs="Calibri"/>
          <w:bCs w:val="0"/>
          <w:sz w:val="22"/>
          <w:szCs w:val="22"/>
          <w:shd w:val="clear" w:color="auto" w:fill="auto"/>
          <w:lang w:val="en-GB"/>
        </w:rPr>
        <w:t xml:space="preserve"> (SP)</w:t>
      </w:r>
      <w:r w:rsidR="00701818" w:rsidRPr="002E2349">
        <w:rPr>
          <w:rFonts w:eastAsiaTheme="minorHAnsi" w:cs="Calibri"/>
          <w:bCs w:val="0"/>
          <w:sz w:val="22"/>
          <w:szCs w:val="22"/>
          <w:shd w:val="clear" w:color="auto" w:fill="auto"/>
          <w:lang w:val="en-GB"/>
        </w:rPr>
        <w:t xml:space="preserve"> </w:t>
      </w:r>
      <w:r w:rsidRPr="002E2349">
        <w:rPr>
          <w:rFonts w:eastAsiaTheme="minorHAnsi" w:cs="Calibri"/>
          <w:bCs w:val="0"/>
          <w:sz w:val="22"/>
          <w:szCs w:val="22"/>
          <w:shd w:val="clear" w:color="auto" w:fill="auto"/>
          <w:lang w:val="en-GB"/>
        </w:rPr>
        <w:t>system to make it an adaptive, crisis-resilient system and move toward</w:t>
      </w:r>
      <w:r w:rsidR="00704885" w:rsidRPr="002E2349">
        <w:rPr>
          <w:rFonts w:eastAsiaTheme="minorHAnsi" w:cs="Calibri"/>
          <w:bCs w:val="0"/>
          <w:sz w:val="22"/>
          <w:szCs w:val="22"/>
          <w:shd w:val="clear" w:color="auto" w:fill="auto"/>
          <w:lang w:val="en-GB"/>
        </w:rPr>
        <w:t>s</w:t>
      </w:r>
      <w:r w:rsidRPr="002E2349">
        <w:rPr>
          <w:rFonts w:eastAsiaTheme="minorHAnsi" w:cs="Calibri"/>
          <w:bCs w:val="0"/>
          <w:sz w:val="22"/>
          <w:szCs w:val="22"/>
          <w:shd w:val="clear" w:color="auto" w:fill="auto"/>
          <w:lang w:val="en-GB"/>
        </w:rPr>
        <w:t xml:space="preserve"> the next generation of programs beyond social</w:t>
      </w:r>
      <w:r w:rsidR="00704885" w:rsidRPr="002E2349">
        <w:rPr>
          <w:rFonts w:eastAsiaTheme="minorHAnsi" w:cs="Calibri"/>
          <w:bCs w:val="0"/>
          <w:sz w:val="22"/>
          <w:szCs w:val="22"/>
          <w:shd w:val="clear" w:color="auto" w:fill="auto"/>
          <w:lang w:val="en-GB"/>
        </w:rPr>
        <w:t xml:space="preserve"> </w:t>
      </w:r>
      <w:r w:rsidRPr="002E2349">
        <w:rPr>
          <w:rFonts w:eastAsiaTheme="minorHAnsi" w:cs="Calibri"/>
          <w:bCs w:val="0"/>
          <w:sz w:val="22"/>
          <w:szCs w:val="22"/>
          <w:shd w:val="clear" w:color="auto" w:fill="auto"/>
          <w:lang w:val="en-GB"/>
        </w:rPr>
        <w:t>assistance</w:t>
      </w:r>
      <w:r w:rsidRPr="00535E4A">
        <w:rPr>
          <w:rFonts w:eastAsiaTheme="minorHAnsi" w:cs="Calibri"/>
          <w:bCs w:val="0"/>
          <w:sz w:val="22"/>
          <w:szCs w:val="22"/>
          <w:shd w:val="clear" w:color="auto" w:fill="auto"/>
          <w:lang w:val="en-GB"/>
        </w:rPr>
        <w:t>. The proposed project is expected to be in the amount of US$</w:t>
      </w:r>
      <w:r w:rsidR="0078280B" w:rsidRPr="00535E4A">
        <w:rPr>
          <w:rFonts w:eastAsiaTheme="minorHAnsi" w:cs="Calibri"/>
          <w:bCs w:val="0"/>
          <w:sz w:val="22"/>
          <w:szCs w:val="22"/>
          <w:shd w:val="clear" w:color="auto" w:fill="auto"/>
          <w:lang w:val="en-GB"/>
        </w:rPr>
        <w:t>600</w:t>
      </w:r>
      <w:r w:rsidRPr="00535E4A">
        <w:rPr>
          <w:rFonts w:eastAsiaTheme="minorHAnsi" w:cs="Calibri"/>
          <w:bCs w:val="0"/>
          <w:sz w:val="22"/>
          <w:szCs w:val="22"/>
          <w:shd w:val="clear" w:color="auto" w:fill="auto"/>
          <w:lang w:val="en-GB"/>
        </w:rPr>
        <w:t>M equivalent and will span fiscal years 2021-2024</w:t>
      </w:r>
      <w:r w:rsidR="00704885" w:rsidRPr="00535E4A">
        <w:rPr>
          <w:rFonts w:eastAsiaTheme="minorHAnsi" w:cs="Calibri"/>
          <w:bCs w:val="0"/>
          <w:sz w:val="22"/>
          <w:szCs w:val="22"/>
          <w:shd w:val="clear" w:color="auto" w:fill="auto"/>
          <w:lang w:val="en-GB"/>
        </w:rPr>
        <w:t xml:space="preserve"> with a nationwide focus</w:t>
      </w:r>
      <w:r w:rsidRPr="00535E4A">
        <w:rPr>
          <w:rFonts w:eastAsiaTheme="minorHAnsi" w:cs="Calibri"/>
          <w:bCs w:val="0"/>
          <w:sz w:val="22"/>
          <w:szCs w:val="22"/>
          <w:shd w:val="clear" w:color="auto" w:fill="auto"/>
          <w:lang w:val="en-GB"/>
        </w:rPr>
        <w:t>.</w:t>
      </w:r>
      <w:r w:rsidRPr="002E2349">
        <w:rPr>
          <w:rFonts w:eastAsiaTheme="minorHAnsi" w:cs="Calibri"/>
          <w:bCs w:val="0"/>
          <w:sz w:val="22"/>
          <w:szCs w:val="22"/>
          <w:shd w:val="clear" w:color="auto" w:fill="auto"/>
          <w:lang w:val="en-GB"/>
        </w:rPr>
        <w:t xml:space="preserve"> </w:t>
      </w:r>
    </w:p>
    <w:p w14:paraId="4982283F" w14:textId="77777777" w:rsidR="00704885" w:rsidRPr="002E2349" w:rsidRDefault="00704885" w:rsidP="007660E3">
      <w:pPr>
        <w:pStyle w:val="Paragraph"/>
        <w:rPr>
          <w:rFonts w:eastAsiaTheme="minorHAnsi" w:cs="Calibri"/>
          <w:bCs w:val="0"/>
          <w:sz w:val="22"/>
          <w:szCs w:val="22"/>
          <w:shd w:val="clear" w:color="auto" w:fill="auto"/>
          <w:lang w:val="en-GB"/>
        </w:rPr>
      </w:pPr>
    </w:p>
    <w:p w14:paraId="1D2992F3" w14:textId="77777777" w:rsidR="002E2349" w:rsidRPr="008E30CE" w:rsidRDefault="002E2349" w:rsidP="002E2349">
      <w:pPr>
        <w:pStyle w:val="ListParagraph"/>
        <w:widowControl w:val="0"/>
        <w:tabs>
          <w:tab w:val="left" w:pos="720"/>
        </w:tabs>
        <w:autoSpaceDE w:val="0"/>
        <w:autoSpaceDN w:val="0"/>
        <w:adjustRightInd w:val="0"/>
        <w:ind w:left="0"/>
        <w:jc w:val="both"/>
        <w:rPr>
          <w:rFonts w:asciiTheme="minorHAnsi" w:hAnsiTheme="minorHAnsi"/>
          <w:bCs/>
          <w:sz w:val="22"/>
          <w:szCs w:val="22"/>
        </w:rPr>
      </w:pPr>
      <w:r w:rsidRPr="002E2349">
        <w:rPr>
          <w:rFonts w:asciiTheme="minorHAnsi" w:hAnsiTheme="minorHAnsi"/>
          <w:bCs/>
          <w:sz w:val="22"/>
          <w:szCs w:val="22"/>
        </w:rPr>
        <w:t xml:space="preserve">The program is structured around </w:t>
      </w:r>
      <w:r w:rsidRPr="002E2349">
        <w:rPr>
          <w:rFonts w:asciiTheme="minorHAnsi" w:hAnsiTheme="minorHAnsi"/>
          <w:b/>
          <w:sz w:val="22"/>
          <w:szCs w:val="22"/>
        </w:rPr>
        <w:t>three main results areas</w:t>
      </w:r>
      <w:r w:rsidRPr="002E2349">
        <w:rPr>
          <w:rFonts w:asciiTheme="minorHAnsi" w:hAnsiTheme="minorHAnsi"/>
          <w:bCs/>
          <w:sz w:val="22"/>
          <w:szCs w:val="22"/>
        </w:rPr>
        <w:t xml:space="preserve"> (RA) carved out around the current Government efforts in the SP sector: </w:t>
      </w:r>
      <w:r w:rsidRPr="008E30CE">
        <w:rPr>
          <w:rFonts w:asciiTheme="minorHAnsi" w:hAnsiTheme="minorHAnsi"/>
          <w:b/>
          <w:sz w:val="22"/>
          <w:szCs w:val="22"/>
        </w:rPr>
        <w:t xml:space="preserve">RA1 Building Crisis-Resilient Delivery Systems; RA2 Developing Innovative Hybrid Social Protection Scheme; and RA3 Protecting Human Capital in the Early and Primary School Years. </w:t>
      </w:r>
    </w:p>
    <w:p w14:paraId="6605B19D" w14:textId="77777777" w:rsidR="00704885" w:rsidRPr="002E2349" w:rsidRDefault="00704885" w:rsidP="007660E3">
      <w:pPr>
        <w:pStyle w:val="Paragraph"/>
        <w:rPr>
          <w:rFonts w:eastAsiaTheme="minorHAnsi" w:cs="Calibri"/>
          <w:bCs w:val="0"/>
          <w:sz w:val="22"/>
          <w:szCs w:val="22"/>
          <w:shd w:val="clear" w:color="auto" w:fill="auto"/>
          <w:lang w:val="en-GB"/>
        </w:rPr>
      </w:pPr>
    </w:p>
    <w:p w14:paraId="5154127C" w14:textId="4C59AB7D" w:rsidR="007660E3" w:rsidRPr="002E2349" w:rsidRDefault="002E2349" w:rsidP="0000477D">
      <w:pPr>
        <w:pStyle w:val="Paragraph"/>
        <w:rPr>
          <w:rFonts w:eastAsiaTheme="minorHAnsi" w:cs="Calibri"/>
          <w:bCs w:val="0"/>
          <w:sz w:val="22"/>
          <w:szCs w:val="22"/>
          <w:shd w:val="clear" w:color="auto" w:fill="auto"/>
          <w:lang w:val="en-GB"/>
        </w:rPr>
      </w:pPr>
      <w:r w:rsidRPr="002E2349">
        <w:rPr>
          <w:rFonts w:asciiTheme="minorHAnsi" w:hAnsiTheme="minorHAnsi"/>
          <w:sz w:val="22"/>
          <w:szCs w:val="22"/>
        </w:rPr>
        <w:t xml:space="preserve">Moving to a more effective and responsive SP system is expected to both promote COVID-19 recovery in the medium- to long-term and enable timely action in the event of future crisis, and to protect and help build resilience among a broader segment of the population that is vulnerable to shocks. </w:t>
      </w:r>
      <w:r w:rsidR="007660E3" w:rsidRPr="002E2349">
        <w:rPr>
          <w:rFonts w:eastAsiaTheme="minorHAnsi" w:cs="Calibri"/>
          <w:bCs w:val="0"/>
          <w:sz w:val="22"/>
          <w:szCs w:val="22"/>
          <w:shd w:val="clear" w:color="auto" w:fill="auto"/>
          <w:lang w:val="en-GB"/>
        </w:rPr>
        <w:t>The program intends to achieve this by introducing positive disruptions to the existing safety net and delivery systems, introducing new reform directions, and consolidating recent gains.  Specifically, it would:</w:t>
      </w:r>
    </w:p>
    <w:p w14:paraId="796AF772" w14:textId="77777777" w:rsidR="007660E3" w:rsidRPr="00535E4A" w:rsidRDefault="007660E3" w:rsidP="0000477D">
      <w:pPr>
        <w:widowControl w:val="0"/>
        <w:numPr>
          <w:ilvl w:val="0"/>
          <w:numId w:val="17"/>
        </w:numPr>
        <w:autoSpaceDE w:val="0"/>
        <w:autoSpaceDN w:val="0"/>
        <w:adjustRightInd w:val="0"/>
        <w:spacing w:before="240" w:after="160" w:line="259" w:lineRule="auto"/>
        <w:contextualSpacing/>
        <w:jc w:val="both"/>
        <w:rPr>
          <w:rFonts w:ascii="Calibri" w:eastAsiaTheme="minorHAnsi" w:hAnsi="Calibri" w:cs="Calibri"/>
          <w:b/>
          <w:bCs/>
          <w:noProof/>
          <w:sz w:val="22"/>
          <w:szCs w:val="22"/>
          <w:lang w:val="en-GB" w:eastAsia="en-US"/>
        </w:rPr>
      </w:pPr>
      <w:r w:rsidRPr="002E2349">
        <w:rPr>
          <w:rFonts w:ascii="Calibri" w:eastAsiaTheme="minorHAnsi" w:hAnsi="Calibri" w:cs="Calibri"/>
          <w:noProof/>
          <w:sz w:val="22"/>
          <w:szCs w:val="22"/>
          <w:lang w:val="en-GB" w:eastAsia="en-US"/>
        </w:rPr>
        <w:t xml:space="preserve">Build-in greater innovation and technology within the SP system to strengthen the social registry, optimize the use of big data, and advance the delivery system components including the payment systems, the social registry, and related information systems </w:t>
      </w:r>
      <w:r w:rsidRPr="00535E4A">
        <w:rPr>
          <w:rFonts w:ascii="Calibri" w:eastAsiaTheme="minorHAnsi" w:hAnsi="Calibri" w:cs="Calibri"/>
          <w:b/>
          <w:bCs/>
          <w:noProof/>
          <w:sz w:val="22"/>
          <w:szCs w:val="22"/>
          <w:lang w:val="en-GB" w:eastAsia="en-US"/>
        </w:rPr>
        <w:t>(Results Area 1)</w:t>
      </w:r>
    </w:p>
    <w:p w14:paraId="17A3C5FB" w14:textId="77777777" w:rsidR="007660E3" w:rsidRPr="002E2349" w:rsidRDefault="007660E3" w:rsidP="0000477D">
      <w:pPr>
        <w:widowControl w:val="0"/>
        <w:numPr>
          <w:ilvl w:val="0"/>
          <w:numId w:val="17"/>
        </w:numPr>
        <w:autoSpaceDE w:val="0"/>
        <w:autoSpaceDN w:val="0"/>
        <w:adjustRightInd w:val="0"/>
        <w:spacing w:after="160" w:line="259" w:lineRule="auto"/>
        <w:contextualSpacing/>
        <w:jc w:val="both"/>
        <w:rPr>
          <w:rFonts w:ascii="Calibri" w:eastAsiaTheme="minorHAnsi" w:hAnsi="Calibri" w:cs="Calibri"/>
          <w:noProof/>
          <w:sz w:val="22"/>
          <w:szCs w:val="22"/>
          <w:lang w:val="en-GB" w:eastAsia="en-US"/>
        </w:rPr>
      </w:pPr>
      <w:r w:rsidRPr="002E2349">
        <w:rPr>
          <w:rFonts w:ascii="Calibri" w:eastAsiaTheme="minorHAnsi" w:hAnsi="Calibri" w:cs="Calibri"/>
          <w:noProof/>
          <w:sz w:val="22"/>
          <w:szCs w:val="22"/>
          <w:lang w:val="en-GB" w:eastAsia="en-US"/>
        </w:rPr>
        <w:t xml:space="preserve">Support the next generation of social protection interventions targeting the ‘missing middle’ (uncovered by existing safety nets or formal social insurance) by developing innovative hybrid social protection mechanisms.   </w:t>
      </w:r>
      <w:r w:rsidRPr="00535E4A">
        <w:rPr>
          <w:rFonts w:ascii="Calibri" w:eastAsiaTheme="minorHAnsi" w:hAnsi="Calibri" w:cs="Calibri"/>
          <w:b/>
          <w:bCs/>
          <w:noProof/>
          <w:sz w:val="22"/>
          <w:szCs w:val="22"/>
          <w:lang w:val="en-GB" w:eastAsia="en-US"/>
        </w:rPr>
        <w:t>(Results Area 2)</w:t>
      </w:r>
    </w:p>
    <w:p w14:paraId="00EEE183" w14:textId="4E5FFC46" w:rsidR="007660E3" w:rsidRDefault="007660E3" w:rsidP="0000477D">
      <w:pPr>
        <w:widowControl w:val="0"/>
        <w:numPr>
          <w:ilvl w:val="0"/>
          <w:numId w:val="17"/>
        </w:numPr>
        <w:autoSpaceDE w:val="0"/>
        <w:autoSpaceDN w:val="0"/>
        <w:adjustRightInd w:val="0"/>
        <w:spacing w:after="160" w:line="259" w:lineRule="auto"/>
        <w:contextualSpacing/>
        <w:jc w:val="both"/>
        <w:rPr>
          <w:rFonts w:ascii="Calibri" w:eastAsiaTheme="minorHAnsi" w:hAnsi="Calibri" w:cs="Calibri"/>
          <w:noProof/>
          <w:sz w:val="22"/>
          <w:szCs w:val="22"/>
          <w:lang w:val="en-GB" w:eastAsia="en-US"/>
        </w:rPr>
      </w:pPr>
      <w:r w:rsidRPr="002E2349">
        <w:rPr>
          <w:rFonts w:ascii="Calibri" w:eastAsiaTheme="minorHAnsi" w:hAnsi="Calibri" w:cs="Calibri"/>
          <w:noProof/>
          <w:sz w:val="22"/>
          <w:szCs w:val="22"/>
          <w:lang w:val="en-GB" w:eastAsia="en-US"/>
        </w:rPr>
        <w:t xml:space="preserve">Promote medium- to long-term mitigation of COVID impacts by prioritizing the human capital accumulation among the youngest. </w:t>
      </w:r>
      <w:r w:rsidRPr="00535E4A">
        <w:rPr>
          <w:rFonts w:ascii="Calibri" w:eastAsiaTheme="minorHAnsi" w:hAnsi="Calibri" w:cs="Calibri"/>
          <w:b/>
          <w:bCs/>
          <w:noProof/>
          <w:sz w:val="22"/>
          <w:szCs w:val="22"/>
          <w:lang w:val="en-GB" w:eastAsia="en-US"/>
        </w:rPr>
        <w:t>(Results Area 3)</w:t>
      </w:r>
    </w:p>
    <w:p w14:paraId="535DDBA0" w14:textId="77777777" w:rsidR="00C241FA" w:rsidRPr="002E2349" w:rsidRDefault="00C241FA" w:rsidP="00535E4A">
      <w:pPr>
        <w:widowControl w:val="0"/>
        <w:autoSpaceDE w:val="0"/>
        <w:autoSpaceDN w:val="0"/>
        <w:adjustRightInd w:val="0"/>
        <w:spacing w:after="160" w:line="259" w:lineRule="auto"/>
        <w:ind w:left="720"/>
        <w:contextualSpacing/>
        <w:rPr>
          <w:rFonts w:ascii="Calibri" w:eastAsiaTheme="minorHAnsi" w:hAnsi="Calibri" w:cs="Calibri"/>
          <w:noProof/>
          <w:sz w:val="22"/>
          <w:szCs w:val="22"/>
          <w:lang w:val="en-GB" w:eastAsia="en-US"/>
        </w:rPr>
      </w:pPr>
    </w:p>
    <w:p w14:paraId="48B895CB" w14:textId="2D7680FB" w:rsidR="00C241FA" w:rsidRDefault="006414A8" w:rsidP="00535E4A">
      <w:pPr>
        <w:tabs>
          <w:tab w:val="left" w:pos="180"/>
        </w:tabs>
        <w:rPr>
          <w:rFonts w:asciiTheme="minorHAnsi" w:hAnsiTheme="minorHAnsi" w:cstheme="minorHAnsi"/>
          <w:noProof/>
          <w:sz w:val="22"/>
          <w:szCs w:val="22"/>
        </w:rPr>
      </w:pPr>
      <w:r w:rsidRPr="002E2349">
        <w:rPr>
          <w:rFonts w:asciiTheme="minorHAnsi" w:hAnsiTheme="minorHAnsi"/>
          <w:b/>
          <w:sz w:val="22"/>
          <w:szCs w:val="22"/>
        </w:rPr>
        <w:t>Program Development Objective</w:t>
      </w:r>
      <w:r w:rsidRPr="002E2349">
        <w:rPr>
          <w:rFonts w:asciiTheme="minorHAnsi" w:hAnsiTheme="minorHAnsi"/>
          <w:bCs/>
          <w:sz w:val="22"/>
          <w:szCs w:val="22"/>
        </w:rPr>
        <w:t xml:space="preserve">: </w:t>
      </w:r>
      <w:r w:rsidR="00C241FA" w:rsidRPr="00535E4A">
        <w:rPr>
          <w:rFonts w:asciiTheme="minorHAnsi" w:hAnsiTheme="minorHAnsi" w:cstheme="minorHAnsi"/>
          <w:noProof/>
          <w:sz w:val="22"/>
          <w:szCs w:val="22"/>
        </w:rPr>
        <w:t>To support positive disruptions and advances in the social protection system to make it more adaptive and to build crisis-resilience among poor and vulnerable households.</w:t>
      </w:r>
    </w:p>
    <w:p w14:paraId="363ED767" w14:textId="23DA696E" w:rsidR="009C583C" w:rsidRDefault="009C583C" w:rsidP="00C241FA">
      <w:pPr>
        <w:tabs>
          <w:tab w:val="left" w:pos="180"/>
        </w:tabs>
        <w:ind w:left="144"/>
      </w:pPr>
    </w:p>
    <w:p w14:paraId="0D0B60BA" w14:textId="5E24114C" w:rsidR="009C583C" w:rsidRPr="00836DEE" w:rsidRDefault="009C583C" w:rsidP="00535E4A">
      <w:pPr>
        <w:spacing w:after="160" w:line="256" w:lineRule="auto"/>
        <w:ind w:right="630"/>
        <w:jc w:val="both"/>
      </w:pPr>
      <w:r>
        <w:rPr>
          <w:rFonts w:asciiTheme="minorHAnsi" w:hAnsiTheme="minorHAnsi" w:cstheme="minorHAnsi"/>
          <w:b/>
          <w:bCs/>
          <w:sz w:val="22"/>
          <w:szCs w:val="22"/>
        </w:rPr>
        <w:t xml:space="preserve">TA Component (US$ 5M) </w:t>
      </w:r>
    </w:p>
    <w:p w14:paraId="3BE164F4" w14:textId="0FCCA1D6" w:rsidR="00257E3E" w:rsidRDefault="00257E3E" w:rsidP="009C583C">
      <w:pPr>
        <w:jc w:val="both"/>
        <w:rPr>
          <w:rFonts w:asciiTheme="minorHAnsi" w:hAnsiTheme="minorHAnsi"/>
          <w:bCs/>
          <w:sz w:val="22"/>
          <w:szCs w:val="22"/>
        </w:rPr>
      </w:pPr>
      <w:r w:rsidRPr="00535E4A">
        <w:rPr>
          <w:rFonts w:asciiTheme="minorHAnsi" w:hAnsiTheme="minorHAnsi"/>
          <w:b/>
          <w:bCs/>
          <w:sz w:val="22"/>
          <w:szCs w:val="22"/>
        </w:rPr>
        <w:t>This program would include an IPF component to provide Technical Assistance for various aspects of the PforR implementation.</w:t>
      </w:r>
      <w:r w:rsidRPr="00535E4A">
        <w:rPr>
          <w:rFonts w:asciiTheme="minorHAnsi" w:hAnsiTheme="minorHAnsi"/>
          <w:bCs/>
          <w:sz w:val="22"/>
          <w:szCs w:val="22"/>
        </w:rPr>
        <w:t xml:space="preserve"> To inform the overall design of the crisis-resilient SP system, it would support impact and process evaluations of the COVID-19 response implemented by the Government. </w:t>
      </w:r>
    </w:p>
    <w:p w14:paraId="3869509B" w14:textId="3B461730" w:rsidR="009C583C" w:rsidRPr="009C583C" w:rsidRDefault="009C583C" w:rsidP="009C583C">
      <w:pPr>
        <w:jc w:val="both"/>
        <w:rPr>
          <w:rFonts w:asciiTheme="minorHAnsi" w:hAnsiTheme="minorHAnsi"/>
          <w:bCs/>
          <w:sz w:val="22"/>
          <w:szCs w:val="22"/>
        </w:rPr>
      </w:pPr>
    </w:p>
    <w:p w14:paraId="4F68E612" w14:textId="46FCE4D5" w:rsidR="009C583C" w:rsidRPr="00535E4A" w:rsidRDefault="0000477D" w:rsidP="00535E4A">
      <w:pPr>
        <w:pStyle w:val="ListParagraph"/>
        <w:numPr>
          <w:ilvl w:val="0"/>
          <w:numId w:val="33"/>
        </w:numPr>
        <w:jc w:val="both"/>
        <w:rPr>
          <w:rFonts w:asciiTheme="minorHAnsi" w:hAnsiTheme="minorHAnsi" w:cstheme="minorHAnsi"/>
          <w:bCs/>
          <w:sz w:val="22"/>
          <w:szCs w:val="22"/>
        </w:rPr>
      </w:pPr>
      <w:r>
        <w:rPr>
          <w:rFonts w:asciiTheme="minorHAnsi" w:hAnsiTheme="minorHAnsi" w:cstheme="minorHAnsi"/>
          <w:b/>
          <w:sz w:val="22"/>
          <w:szCs w:val="22"/>
          <w:lang w:val="en-US"/>
        </w:rPr>
        <w:t xml:space="preserve">For </w:t>
      </w:r>
      <w:r w:rsidR="00257E3E" w:rsidRPr="00535E4A">
        <w:rPr>
          <w:rFonts w:asciiTheme="minorHAnsi" w:hAnsiTheme="minorHAnsi" w:cstheme="minorHAnsi"/>
          <w:b/>
          <w:sz w:val="22"/>
          <w:szCs w:val="22"/>
        </w:rPr>
        <w:t>Results Area 1</w:t>
      </w:r>
      <w:r w:rsidR="00257E3E" w:rsidRPr="00535E4A">
        <w:rPr>
          <w:rFonts w:asciiTheme="minorHAnsi" w:hAnsiTheme="minorHAnsi" w:cstheme="minorHAnsi"/>
          <w:bCs/>
          <w:sz w:val="22"/>
          <w:szCs w:val="22"/>
        </w:rPr>
        <w:t xml:space="preserve">, it would </w:t>
      </w:r>
      <w:r w:rsidR="009C583C" w:rsidRPr="00535E4A">
        <w:rPr>
          <w:rFonts w:asciiTheme="minorHAnsi" w:hAnsiTheme="minorHAnsi" w:cstheme="minorHAnsi"/>
          <w:bCs/>
          <w:sz w:val="22"/>
          <w:szCs w:val="22"/>
        </w:rPr>
        <w:t xml:space="preserve">provide TA to support: (i) design and evaluate the social registry’s MELA mechanism; (ii) assess the effectiveness of use of systematic cross-checks, big data and  analytics, and related tools to complement the traditional targeting methods </w:t>
      </w:r>
      <w:r w:rsidR="009C583C" w:rsidRPr="009C583C">
        <w:rPr>
          <w:rFonts w:asciiTheme="minorHAnsi" w:hAnsiTheme="minorHAnsi" w:cstheme="minorHAnsi"/>
          <w:bCs/>
          <w:sz w:val="22"/>
          <w:szCs w:val="22"/>
        </w:rPr>
        <w:t>and</w:t>
      </w:r>
      <w:r w:rsidR="009C583C" w:rsidRPr="00971D34">
        <w:rPr>
          <w:rFonts w:asciiTheme="minorHAnsi" w:hAnsiTheme="minorHAnsi" w:cstheme="minorHAnsi"/>
          <w:bCs/>
          <w:sz w:val="22"/>
          <w:szCs w:val="22"/>
        </w:rPr>
        <w:t xml:space="preserve"> improve targeting performance; (iii) </w:t>
      </w:r>
      <w:r w:rsidR="009C583C" w:rsidRPr="00C40E09">
        <w:rPr>
          <w:rFonts w:asciiTheme="minorHAnsi" w:hAnsiTheme="minorHAnsi" w:cstheme="minorHAnsi"/>
          <w:bCs/>
          <w:sz w:val="22"/>
          <w:szCs w:val="22"/>
        </w:rPr>
        <w:t xml:space="preserve">define protocols related </w:t>
      </w:r>
      <w:r w:rsidR="009C583C" w:rsidRPr="00535E4A">
        <w:rPr>
          <w:rFonts w:asciiTheme="minorHAnsi" w:hAnsiTheme="minorHAnsi" w:cstheme="minorHAnsi"/>
          <w:bCs/>
          <w:sz w:val="22"/>
          <w:szCs w:val="22"/>
        </w:rPr>
        <w:t>to the social registry governance and data exchange mechanisms; and (iv) design and assess mechanisms to further strengthen the beneficiary payment system by exploring technological innovations.</w:t>
      </w:r>
    </w:p>
    <w:p w14:paraId="5F714683" w14:textId="77777777" w:rsidR="009C583C" w:rsidRPr="00535E4A" w:rsidRDefault="009C583C" w:rsidP="00535E4A">
      <w:pPr>
        <w:jc w:val="both"/>
        <w:rPr>
          <w:rFonts w:cstheme="minorHAnsi"/>
          <w:sz w:val="22"/>
          <w:szCs w:val="22"/>
        </w:rPr>
      </w:pPr>
    </w:p>
    <w:p w14:paraId="3D08AE11" w14:textId="7F7A2051" w:rsidR="00257E3E" w:rsidRPr="00535E4A" w:rsidRDefault="00257E3E" w:rsidP="00535E4A">
      <w:pPr>
        <w:pStyle w:val="ListParagraph"/>
        <w:numPr>
          <w:ilvl w:val="0"/>
          <w:numId w:val="33"/>
        </w:numPr>
        <w:jc w:val="both"/>
        <w:rPr>
          <w:rFonts w:asciiTheme="minorHAnsi" w:hAnsiTheme="minorHAnsi" w:cstheme="minorHAnsi"/>
          <w:bCs/>
          <w:sz w:val="22"/>
          <w:szCs w:val="22"/>
        </w:rPr>
      </w:pPr>
      <w:r w:rsidRPr="00535E4A">
        <w:rPr>
          <w:rFonts w:asciiTheme="minorHAnsi" w:hAnsiTheme="minorHAnsi" w:cstheme="minorHAnsi"/>
          <w:b/>
          <w:sz w:val="22"/>
          <w:szCs w:val="22"/>
        </w:rPr>
        <w:t>For Results Area 2</w:t>
      </w:r>
      <w:r w:rsidRPr="00535E4A">
        <w:rPr>
          <w:rFonts w:asciiTheme="minorHAnsi" w:hAnsiTheme="minorHAnsi" w:cstheme="minorHAnsi"/>
          <w:bCs/>
          <w:sz w:val="22"/>
          <w:szCs w:val="22"/>
        </w:rPr>
        <w:t xml:space="preserve">, the design of a hybrid scheme that responds to the needs of the ‘missing middle’ requires attention to design features and continuous evaluation, particularly since the global evidence base for these interventions is still nascent. This component would therefore support TA to help guide </w:t>
      </w:r>
      <w:r w:rsidR="009C583C" w:rsidRPr="00535E4A">
        <w:rPr>
          <w:rFonts w:asciiTheme="minorHAnsi" w:hAnsiTheme="minorHAnsi" w:cstheme="minorHAnsi"/>
          <w:bCs/>
          <w:sz w:val="22"/>
          <w:szCs w:val="22"/>
        </w:rPr>
        <w:t>t</w:t>
      </w:r>
      <w:r w:rsidRPr="00535E4A">
        <w:rPr>
          <w:rFonts w:asciiTheme="minorHAnsi" w:hAnsiTheme="minorHAnsi" w:cstheme="minorHAnsi"/>
          <w:bCs/>
          <w:sz w:val="22"/>
          <w:szCs w:val="22"/>
        </w:rPr>
        <w:t xml:space="preserve">he choice of an appropriate model for hybrid social protection scheme scale up in the Pakistan context, namely: (i) design of the hybrid social protection model including monetary and non-monetary (behavioral nudges) design elements; (ii) capacity building for management and implementation of the hybrid social protection system and development of a platform to support monitoring of contributions, management of funds, and individual savings accounts, which is interoperable with the relevant existing SP delivery </w:t>
      </w:r>
      <w:r w:rsidRPr="00535E4A">
        <w:rPr>
          <w:rFonts w:asciiTheme="minorHAnsi" w:hAnsiTheme="minorHAnsi" w:cstheme="minorHAnsi"/>
          <w:bCs/>
          <w:sz w:val="22"/>
          <w:szCs w:val="22"/>
        </w:rPr>
        <w:lastRenderedPageBreak/>
        <w:t xml:space="preserve">systems; (iii) evaluation of different design features and of the impacts of the hybrid scheme on households’ ability to manage risks; and (iv) planning for potential scale up of the hybrid SP scheme. </w:t>
      </w:r>
    </w:p>
    <w:p w14:paraId="110AA41C" w14:textId="77777777" w:rsidR="00257E3E" w:rsidRPr="009C583C" w:rsidRDefault="00257E3E" w:rsidP="00535E4A">
      <w:pPr>
        <w:pStyle w:val="ListParagraph"/>
        <w:jc w:val="both"/>
        <w:rPr>
          <w:rFonts w:asciiTheme="minorHAnsi" w:hAnsiTheme="minorHAnsi" w:cstheme="minorHAnsi"/>
          <w:bCs/>
          <w:sz w:val="22"/>
          <w:szCs w:val="22"/>
          <w:lang w:val="en-US"/>
        </w:rPr>
      </w:pPr>
    </w:p>
    <w:p w14:paraId="60468928" w14:textId="6314815A" w:rsidR="00257E3E" w:rsidRDefault="00257E3E" w:rsidP="009C583C">
      <w:pPr>
        <w:pStyle w:val="ListParagraph"/>
        <w:numPr>
          <w:ilvl w:val="0"/>
          <w:numId w:val="33"/>
        </w:numPr>
        <w:jc w:val="both"/>
        <w:rPr>
          <w:rFonts w:asciiTheme="minorHAnsi" w:hAnsiTheme="minorHAnsi" w:cstheme="minorHAnsi"/>
          <w:bCs/>
          <w:sz w:val="22"/>
          <w:szCs w:val="22"/>
        </w:rPr>
      </w:pPr>
      <w:r w:rsidRPr="0000477D">
        <w:rPr>
          <w:rFonts w:asciiTheme="minorHAnsi" w:hAnsiTheme="minorHAnsi" w:cstheme="minorHAnsi"/>
          <w:b/>
          <w:sz w:val="22"/>
          <w:szCs w:val="22"/>
        </w:rPr>
        <w:t>For Results</w:t>
      </w:r>
      <w:r w:rsidRPr="00535E4A">
        <w:rPr>
          <w:rFonts w:asciiTheme="minorHAnsi" w:hAnsiTheme="minorHAnsi" w:cstheme="minorHAnsi"/>
          <w:b/>
          <w:bCs/>
          <w:sz w:val="22"/>
          <w:szCs w:val="22"/>
        </w:rPr>
        <w:t xml:space="preserve"> Area 3</w:t>
      </w:r>
      <w:r w:rsidRPr="00535E4A">
        <w:rPr>
          <w:rFonts w:asciiTheme="minorHAnsi" w:hAnsiTheme="minorHAnsi" w:cstheme="minorHAnsi"/>
          <w:bCs/>
          <w:sz w:val="22"/>
          <w:szCs w:val="22"/>
        </w:rPr>
        <w:t xml:space="preserve">, the TA would focus on support for: (i) design and implementation of the nutrition-focused CCT; (ii) planning for national rollout of WeT; (iii) evaluations of the nutrition-focused CCT and WeT to understand impacts on key outcomes related to human capital; and (iv) linkages of both CCT programs to existing delivery systems. </w:t>
      </w:r>
    </w:p>
    <w:p w14:paraId="0D8175C4" w14:textId="77777777" w:rsidR="00971D34" w:rsidRPr="00535E4A" w:rsidRDefault="00971D34" w:rsidP="00535E4A">
      <w:pPr>
        <w:pStyle w:val="ListParagraph"/>
        <w:rPr>
          <w:rFonts w:asciiTheme="minorHAnsi" w:hAnsiTheme="minorHAnsi" w:cstheme="minorHAnsi"/>
          <w:bCs/>
          <w:sz w:val="22"/>
          <w:szCs w:val="22"/>
        </w:rPr>
      </w:pPr>
    </w:p>
    <w:p w14:paraId="001E5D05" w14:textId="77777777" w:rsidR="00971D34" w:rsidRDefault="00971D34" w:rsidP="00535E4A">
      <w:pPr>
        <w:pStyle w:val="ListParagraph"/>
        <w:tabs>
          <w:tab w:val="left" w:pos="0"/>
        </w:tabs>
        <w:autoSpaceDE w:val="0"/>
        <w:autoSpaceDN w:val="0"/>
        <w:adjustRightInd w:val="0"/>
        <w:ind w:left="0" w:right="-46"/>
        <w:jc w:val="both"/>
        <w:rPr>
          <w:rFonts w:asciiTheme="minorHAnsi" w:hAnsiTheme="minorHAnsi"/>
          <w:bCs/>
          <w:sz w:val="22"/>
          <w:szCs w:val="22"/>
        </w:rPr>
      </w:pPr>
      <w:r>
        <w:rPr>
          <w:rFonts w:asciiTheme="minorHAnsi" w:hAnsiTheme="minorHAnsi"/>
          <w:b/>
          <w:sz w:val="22"/>
          <w:szCs w:val="22"/>
        </w:rPr>
        <w:t xml:space="preserve">Result Area 1 has a number of new initiatives which will be introduced and hence the need to ensure that proper capacity exists at Islamabad and the field offices. </w:t>
      </w:r>
      <w:r>
        <w:rPr>
          <w:rFonts w:asciiTheme="minorHAnsi" w:hAnsiTheme="minorHAnsi"/>
          <w:bCs/>
          <w:sz w:val="22"/>
          <w:szCs w:val="22"/>
        </w:rPr>
        <w:t xml:space="preserve">As mentioned in the institutional arrangement section, BISP has qualified human resources in place but these will need to receive training and augmented by specialized technical expertise for some of the new concepts. Even though BISP has maintained the NSER successfully, the new model for dynamic update would require some capacity enhancement, especially at the local level where MELA would be functional. For this, BISP will have to introduce a well-designed training program. Similarly, for the new beneficiary centric payment system and the financial inclusion aspects of the program, BISP will have to develop training activities for the field staff to understand these concepts and to create awareness among the potential beneficiaries. This support will come through the TA which will be available to BISP. </w:t>
      </w:r>
    </w:p>
    <w:p w14:paraId="27E346B5" w14:textId="77777777" w:rsidR="00971D34" w:rsidRDefault="00971D34" w:rsidP="00971D34">
      <w:pPr>
        <w:tabs>
          <w:tab w:val="left" w:pos="0"/>
        </w:tabs>
        <w:ind w:right="630"/>
        <w:jc w:val="both"/>
        <w:rPr>
          <w:rFonts w:asciiTheme="minorHAnsi" w:hAnsiTheme="minorHAnsi"/>
          <w:bCs/>
          <w:sz w:val="22"/>
          <w:szCs w:val="22"/>
        </w:rPr>
      </w:pPr>
    </w:p>
    <w:p w14:paraId="551C68F1" w14:textId="77777777" w:rsidR="00971D34" w:rsidRDefault="00971D34" w:rsidP="00535E4A">
      <w:pPr>
        <w:pStyle w:val="ListParagraph"/>
        <w:tabs>
          <w:tab w:val="left" w:pos="0"/>
        </w:tabs>
        <w:autoSpaceDE w:val="0"/>
        <w:autoSpaceDN w:val="0"/>
        <w:adjustRightInd w:val="0"/>
        <w:ind w:left="0" w:right="-46"/>
        <w:jc w:val="both"/>
        <w:rPr>
          <w:rFonts w:asciiTheme="minorHAnsi" w:hAnsiTheme="minorHAnsi"/>
          <w:bCs/>
          <w:sz w:val="22"/>
          <w:szCs w:val="22"/>
        </w:rPr>
      </w:pPr>
      <w:r>
        <w:rPr>
          <w:rFonts w:asciiTheme="minorHAnsi" w:hAnsiTheme="minorHAnsi"/>
          <w:b/>
          <w:bCs/>
          <w:sz w:val="22"/>
          <w:szCs w:val="22"/>
        </w:rPr>
        <w:t xml:space="preserve">On Results Area 2, BISP largely has the capacity for the cash delivery elements of the hybrid scheme, but additional capacity and expansion of partnerships will be required for other aspects.  </w:t>
      </w:r>
      <w:r>
        <w:rPr>
          <w:rFonts w:asciiTheme="minorHAnsi" w:hAnsiTheme="minorHAnsi"/>
          <w:bCs/>
          <w:sz w:val="22"/>
          <w:szCs w:val="22"/>
        </w:rPr>
        <w:t xml:space="preserve">The intervention would largely build on and leverage existing infrastructure and the strong linkages that already exist between the social registry, the national ID system and the biometric payment systems. However, some investments may be required in areas specific to management of the hybrid SP scheme. CRISP would therefore provide technical assistance to identify and set up capacity for: (i) treasury, collection, and investment functions; (ii) development of a platform to support monitoring of contributions, management of funds and individual savings accounts (interoperable with the relevant existing SP delivery systems and financial institutions’ systems); and (iii) expansion of or new partnerships to develop the savings products (e.g., with commercial banks delivering BISP payments) and to manage contributions under the hybrid scheme. </w:t>
      </w:r>
    </w:p>
    <w:p w14:paraId="75E456E7" w14:textId="77777777" w:rsidR="00971D34" w:rsidRDefault="00971D34" w:rsidP="00971D34">
      <w:pPr>
        <w:pStyle w:val="ListParagraph"/>
        <w:tabs>
          <w:tab w:val="left" w:pos="0"/>
        </w:tabs>
        <w:autoSpaceDE w:val="0"/>
        <w:autoSpaceDN w:val="0"/>
        <w:adjustRightInd w:val="0"/>
        <w:ind w:left="0" w:right="630"/>
        <w:jc w:val="both"/>
        <w:rPr>
          <w:rFonts w:asciiTheme="minorHAnsi" w:hAnsiTheme="minorHAnsi"/>
          <w:bCs/>
          <w:sz w:val="22"/>
          <w:szCs w:val="22"/>
        </w:rPr>
      </w:pPr>
    </w:p>
    <w:p w14:paraId="2720746C" w14:textId="41E4E4E6" w:rsidR="00971D34" w:rsidRPr="002D3DEA" w:rsidRDefault="00971D34" w:rsidP="00535E4A">
      <w:pPr>
        <w:pStyle w:val="ListParagraph"/>
        <w:tabs>
          <w:tab w:val="left" w:pos="0"/>
        </w:tabs>
        <w:autoSpaceDE w:val="0"/>
        <w:autoSpaceDN w:val="0"/>
        <w:adjustRightInd w:val="0"/>
        <w:ind w:left="0" w:right="-46"/>
        <w:jc w:val="both"/>
        <w:rPr>
          <w:rFonts w:asciiTheme="minorHAnsi" w:hAnsiTheme="minorHAnsi"/>
          <w:bCs/>
          <w:sz w:val="22"/>
          <w:szCs w:val="22"/>
        </w:rPr>
      </w:pPr>
      <w:r w:rsidRPr="002D3DEA">
        <w:rPr>
          <w:rFonts w:asciiTheme="minorHAnsi" w:hAnsiTheme="minorHAnsi"/>
          <w:b/>
          <w:sz w:val="22"/>
          <w:szCs w:val="22"/>
        </w:rPr>
        <w:t>On R</w:t>
      </w:r>
      <w:r>
        <w:rPr>
          <w:rFonts w:asciiTheme="minorHAnsi" w:hAnsiTheme="minorHAnsi"/>
          <w:b/>
          <w:sz w:val="22"/>
          <w:szCs w:val="22"/>
          <w:lang w:val="en-US"/>
        </w:rPr>
        <w:t xml:space="preserve">esults </w:t>
      </w:r>
      <w:r w:rsidRPr="002D3DEA">
        <w:rPr>
          <w:rFonts w:asciiTheme="minorHAnsi" w:hAnsiTheme="minorHAnsi"/>
          <w:b/>
          <w:sz w:val="22"/>
          <w:szCs w:val="22"/>
        </w:rPr>
        <w:t>A</w:t>
      </w:r>
      <w:r>
        <w:rPr>
          <w:rFonts w:asciiTheme="minorHAnsi" w:hAnsiTheme="minorHAnsi"/>
          <w:b/>
          <w:sz w:val="22"/>
          <w:szCs w:val="22"/>
          <w:lang w:val="en-US"/>
        </w:rPr>
        <w:t>rea</w:t>
      </w:r>
      <w:r w:rsidRPr="002D3DEA">
        <w:rPr>
          <w:rFonts w:asciiTheme="minorHAnsi" w:hAnsiTheme="minorHAnsi"/>
          <w:b/>
          <w:sz w:val="22"/>
          <w:szCs w:val="22"/>
        </w:rPr>
        <w:t xml:space="preserve"> 3, BISP already demonstrated its capacity to manage one CCT program in 50 districts successfully.</w:t>
      </w:r>
      <w:r w:rsidRPr="002D3DEA">
        <w:rPr>
          <w:rFonts w:asciiTheme="minorHAnsi" w:hAnsiTheme="minorHAnsi"/>
          <w:bCs/>
          <w:sz w:val="22"/>
          <w:szCs w:val="22"/>
        </w:rPr>
        <w:t xml:space="preserve"> The augmenting of the compliance monitors at the field level has also been a major step towards effective monitoring of the program. However, the testing out of the health and nutrition CCT is a very daunting task as co-responsibilities under the Nashonuma program are much more complicated than Waseela-e-Taleem. Training and capacity enhancement of the field staff managing the one stop centers at Tehsil level will be crucial for their understanding of new concepts related to the program including compliance with conditionalities. The TA component would be used for building this capacity including developing specific training modules and content for awareness sessions.</w:t>
      </w:r>
    </w:p>
    <w:p w14:paraId="6D0ACCF3" w14:textId="52656A61" w:rsidR="00C241FA" w:rsidRPr="006E375E" w:rsidRDefault="00C241FA" w:rsidP="00D374AD">
      <w:pPr>
        <w:pStyle w:val="ListParagraph"/>
        <w:tabs>
          <w:tab w:val="left" w:pos="720"/>
        </w:tabs>
        <w:autoSpaceDE w:val="0"/>
        <w:autoSpaceDN w:val="0"/>
        <w:adjustRightInd w:val="0"/>
        <w:ind w:left="0"/>
        <w:jc w:val="both"/>
        <w:rPr>
          <w:rFonts w:asciiTheme="minorHAnsi" w:hAnsiTheme="minorHAnsi"/>
          <w:bCs/>
          <w:sz w:val="22"/>
          <w:szCs w:val="22"/>
        </w:rPr>
      </w:pPr>
    </w:p>
    <w:p w14:paraId="17AEFEDB" w14:textId="655A1934" w:rsidR="00C241FA" w:rsidRPr="00535E4A" w:rsidRDefault="00C241FA" w:rsidP="00535E4A">
      <w:pPr>
        <w:widowControl w:val="0"/>
        <w:autoSpaceDE w:val="0"/>
        <w:autoSpaceDN w:val="0"/>
        <w:adjustRightInd w:val="0"/>
        <w:jc w:val="both"/>
        <w:rPr>
          <w:rFonts w:ascii="Calibri" w:eastAsia="Calibri" w:hAnsi="Calibri"/>
          <w:sz w:val="22"/>
          <w:szCs w:val="22"/>
        </w:rPr>
      </w:pPr>
      <w:r w:rsidRPr="00535E4A">
        <w:rPr>
          <w:rFonts w:ascii="Calibri" w:eastAsia="Calibri" w:hAnsi="Calibri"/>
          <w:b/>
          <w:bCs/>
          <w:sz w:val="22"/>
          <w:szCs w:val="22"/>
        </w:rPr>
        <w:t>The proposed program is aligned with the Bank’s support in Pakistan, including the overall response to COVID-19;</w:t>
      </w:r>
      <w:r w:rsidRPr="00535E4A">
        <w:rPr>
          <w:rFonts w:ascii="Calibri" w:eastAsia="Calibri" w:hAnsi="Calibri"/>
          <w:sz w:val="22"/>
          <w:szCs w:val="22"/>
        </w:rPr>
        <w:t xml:space="preserve"> including the recently approved Development Policy Credit Securing Human Investments to Foster Transformation (SHIFT, P170568), as it supports operationalization of some of the policy actions supported by Pillar C (Improving national safety nets for efficient response to shocks). It follows the emergency support for safety nets under the Pandemic Response Effectiveness Project (PREP, P173796) by moving into the next phase, and is within the overarching post-COVID agenda for Bank support to Pakistan, where SP emerges as one of four key support pillars. The project is also well aligned with other sectoral projects in education and health, and in particular, complements activities in the Emergency Action to Strengthen Performance for Inclusive and Responsive Education (ASPIRE, P173399) project and the National Immunization Support Project (NISP, P132308). </w:t>
      </w:r>
    </w:p>
    <w:p w14:paraId="337FBBCF" w14:textId="10F46471" w:rsidR="0018196F" w:rsidRPr="00A618D3" w:rsidRDefault="003A16D5" w:rsidP="00CD613C">
      <w:pPr>
        <w:spacing w:before="240" w:after="160"/>
        <w:jc w:val="both"/>
        <w:rPr>
          <w:rFonts w:ascii="Calibri" w:hAnsi="Calibri" w:cs="Calibri"/>
          <w:b/>
          <w:bCs/>
          <w:sz w:val="22"/>
          <w:szCs w:val="22"/>
        </w:rPr>
      </w:pPr>
      <w:r w:rsidRPr="00A618D3">
        <w:rPr>
          <w:rFonts w:ascii="Calibri" w:hAnsi="Calibri" w:cs="Calibri"/>
          <w:b/>
          <w:bCs/>
          <w:sz w:val="22"/>
          <w:szCs w:val="22"/>
        </w:rPr>
        <w:lastRenderedPageBreak/>
        <w:t>Objectives of SEP</w:t>
      </w:r>
    </w:p>
    <w:p w14:paraId="4D4DFF84" w14:textId="77777777" w:rsidR="00A618D3" w:rsidRPr="00A618D3" w:rsidRDefault="00A618D3" w:rsidP="00DB6042">
      <w:pPr>
        <w:pStyle w:val="Normal14"/>
        <w:spacing w:after="0" w:line="240" w:lineRule="auto"/>
        <w:jc w:val="both"/>
        <w:rPr>
          <w:rFonts w:ascii="Calibri" w:hAnsi="Calibri" w:cs="Calibri"/>
          <w:noProof/>
        </w:rPr>
      </w:pPr>
      <w:r w:rsidRPr="00A618D3">
        <w:rPr>
          <w:rFonts w:ascii="Calibri" w:hAnsi="Calibri" w:cs="Calibri"/>
          <w:bCs/>
          <w:noProof/>
        </w:rPr>
        <w:t>Under World Bank-financed projects,</w:t>
      </w:r>
      <w:r w:rsidRPr="00A618D3">
        <w:rPr>
          <w:rFonts w:ascii="Calibri" w:hAnsi="Calibri" w:cs="Calibri"/>
          <w:b/>
          <w:noProof/>
        </w:rPr>
        <w:t xml:space="preserve"> a Stakeholder Engagement Plan (SEP), and project level Grievance Redress Mechanism (GRM) need to be developed in accordance with ESS10 (Stakeholder Engagement and Information Disclosure) of the World Bank’s Environmental and Social Framework (ESF) and any corresponding national legislation.</w:t>
      </w:r>
      <w:r w:rsidRPr="00A618D3">
        <w:rPr>
          <w:rFonts w:ascii="Calibri" w:hAnsi="Calibri" w:cs="Calibri"/>
          <w:noProof/>
        </w:rPr>
        <w:t xml:space="preserve"> </w:t>
      </w:r>
      <w:r w:rsidRPr="00A618D3">
        <w:rPr>
          <w:rFonts w:ascii="Calibri" w:hAnsi="Calibri" w:cs="Calibri"/>
          <w:noProof/>
          <w:lang w:val="en-GB"/>
        </w:rPr>
        <w:t>ESS10 requires that Borrowers engage with stakeholders throughout the project life cycle, commencing such engagement as early as possible in the project development process and in a timeframe that enables meaningful consultations with stakeholders on project design. The nature, scope and frequency of stakeholder engagement have to be proportionate to the nature and scale of the project and its potential risks and impacts.</w:t>
      </w:r>
    </w:p>
    <w:p w14:paraId="44505640" w14:textId="77777777" w:rsidR="00A618D3" w:rsidRPr="00A618D3" w:rsidRDefault="00A618D3" w:rsidP="0006752C">
      <w:pPr>
        <w:jc w:val="both"/>
        <w:rPr>
          <w:rFonts w:ascii="Calibri" w:hAnsi="Calibri" w:cs="Calibri"/>
          <w:sz w:val="22"/>
          <w:szCs w:val="22"/>
          <w:lang w:bidi="th-TH"/>
        </w:rPr>
      </w:pPr>
    </w:p>
    <w:p w14:paraId="6ECE7920" w14:textId="41D7E70B" w:rsidR="00D841E4" w:rsidRPr="000A4E46" w:rsidRDefault="00A618D3" w:rsidP="0006752C">
      <w:pPr>
        <w:jc w:val="both"/>
        <w:rPr>
          <w:rFonts w:eastAsia="Calibri"/>
          <w:lang w:bidi="th-TH"/>
        </w:rPr>
      </w:pPr>
      <w:r w:rsidRPr="00A618D3">
        <w:rPr>
          <w:rFonts w:ascii="Calibri" w:hAnsi="Calibri" w:cs="Calibri"/>
          <w:sz w:val="22"/>
          <w:szCs w:val="22"/>
          <w:lang w:bidi="th-TH"/>
        </w:rPr>
        <w:t xml:space="preserve">The overall objective of this SEP is to define a program for stakeholder engagement, including public information disclosure and consultation, throughout the </w:t>
      </w:r>
      <w:r w:rsidR="00257E3E">
        <w:rPr>
          <w:rFonts w:ascii="Calibri" w:hAnsi="Calibri" w:cs="Calibri"/>
          <w:sz w:val="22"/>
          <w:szCs w:val="22"/>
          <w:lang w:bidi="th-TH"/>
        </w:rPr>
        <w:t>IPF TA component</w:t>
      </w:r>
      <w:r w:rsidRPr="00A618D3">
        <w:rPr>
          <w:rFonts w:ascii="Calibri" w:hAnsi="Calibri" w:cs="Calibri"/>
          <w:sz w:val="22"/>
          <w:szCs w:val="22"/>
          <w:lang w:bidi="th-TH"/>
        </w:rPr>
        <w:t xml:space="preserve">. </w:t>
      </w:r>
      <w:r w:rsidRPr="00A618D3">
        <w:rPr>
          <w:rFonts w:ascii="Calibri" w:hAnsi="Calibri" w:cs="Calibri"/>
          <w:b/>
          <w:bCs/>
          <w:sz w:val="22"/>
          <w:szCs w:val="22"/>
          <w:lang w:bidi="th-TH"/>
        </w:rPr>
        <w:t xml:space="preserve">The SEP outlines the ways in which </w:t>
      </w:r>
      <w:r w:rsidRPr="00A618D3">
        <w:rPr>
          <w:rFonts w:ascii="Calibri" w:hAnsi="Calibri" w:cs="Calibri"/>
          <w:b/>
          <w:bCs/>
          <w:noProof/>
          <w:sz w:val="22"/>
          <w:szCs w:val="22"/>
          <w:lang w:val="en-AU"/>
        </w:rPr>
        <w:t xml:space="preserve">the </w:t>
      </w:r>
      <w:r w:rsidRPr="00A618D3">
        <w:rPr>
          <w:rFonts w:ascii="Calibri" w:hAnsi="Calibri" w:cs="Calibri"/>
          <w:b/>
          <w:bCs/>
          <w:sz w:val="22"/>
          <w:szCs w:val="22"/>
          <w:lang w:bidi="th-TH"/>
        </w:rPr>
        <w:t>project team will communicate with stakeholders and includes a mechanism by which people can raise concerns, provide feedback, or make complaints about the project and any activities related to the project.</w:t>
      </w:r>
      <w:r w:rsidRPr="00A618D3">
        <w:rPr>
          <w:rFonts w:ascii="Calibri" w:hAnsi="Calibri" w:cs="Calibri"/>
          <w:sz w:val="22"/>
          <w:szCs w:val="22"/>
          <w:lang w:bidi="th-TH"/>
        </w:rPr>
        <w:t xml:space="preserve"> The involvement of the local population is essential to the success of the project in order to ensure smooth collaboration between project staff and local communities and to minimize and mitigate environmental and social risks related to the proposed project activities</w:t>
      </w:r>
      <w:r w:rsidR="00535E4A">
        <w:rPr>
          <w:rFonts w:ascii="Calibri" w:hAnsi="Calibri" w:cs="Calibri"/>
          <w:sz w:val="22"/>
          <w:szCs w:val="22"/>
          <w:lang w:bidi="th-TH"/>
        </w:rPr>
        <w:t>.</w:t>
      </w:r>
    </w:p>
    <w:p w14:paraId="6AF59046" w14:textId="5D29CA9B" w:rsidR="00672CE2" w:rsidRDefault="00BD2688" w:rsidP="00CD613C">
      <w:pPr>
        <w:pStyle w:val="Heading2"/>
        <w:numPr>
          <w:ilvl w:val="0"/>
          <w:numId w:val="10"/>
        </w:numPr>
        <w:spacing w:before="240"/>
        <w:ind w:left="-5" w:hanging="10"/>
        <w:jc w:val="both"/>
        <w:rPr>
          <w:rFonts w:cs="Calibri"/>
          <w:color w:val="0070C0"/>
          <w:lang w:eastAsia="en-US"/>
        </w:rPr>
      </w:pPr>
      <w:bookmarkStart w:id="2" w:name="_Toc38230231"/>
      <w:bookmarkStart w:id="3" w:name="_Toc38230307"/>
      <w:bookmarkStart w:id="4" w:name="_Toc38230917"/>
      <w:bookmarkStart w:id="5" w:name="_Toc38230992"/>
      <w:bookmarkStart w:id="6" w:name="_Toc38231167"/>
      <w:bookmarkStart w:id="7" w:name="_Toc38231272"/>
      <w:bookmarkStart w:id="8" w:name="_Toc38231317"/>
      <w:bookmarkStart w:id="9" w:name="_Toc38232711"/>
      <w:bookmarkStart w:id="10" w:name="_Toc38233185"/>
      <w:bookmarkStart w:id="11" w:name="_Toc38233570"/>
      <w:bookmarkStart w:id="12" w:name="_Toc38233609"/>
      <w:bookmarkStart w:id="13" w:name="_Toc57407125"/>
      <w:bookmarkEnd w:id="2"/>
      <w:bookmarkEnd w:id="3"/>
      <w:bookmarkEnd w:id="4"/>
      <w:bookmarkEnd w:id="5"/>
      <w:bookmarkEnd w:id="6"/>
      <w:bookmarkEnd w:id="7"/>
      <w:bookmarkEnd w:id="8"/>
      <w:bookmarkEnd w:id="9"/>
      <w:bookmarkEnd w:id="10"/>
      <w:bookmarkEnd w:id="11"/>
      <w:bookmarkEnd w:id="12"/>
      <w:r w:rsidRPr="000A4E46">
        <w:rPr>
          <w:rFonts w:cs="Calibri"/>
          <w:color w:val="0070C0"/>
          <w:lang w:eastAsia="en-US"/>
        </w:rPr>
        <w:t>Brief Summary of Previous Stakeholder Engagement Activities</w:t>
      </w:r>
      <w:bookmarkEnd w:id="13"/>
    </w:p>
    <w:p w14:paraId="48E3B5FA" w14:textId="7F46E012" w:rsidR="00257E3E" w:rsidRPr="000F28BB" w:rsidRDefault="00435AC5" w:rsidP="00535E4A">
      <w:pPr>
        <w:spacing w:after="160" w:line="259" w:lineRule="auto"/>
        <w:contextualSpacing/>
        <w:jc w:val="both"/>
        <w:rPr>
          <w:rFonts w:ascii="Calibri" w:eastAsia="Calibri" w:hAnsi="Calibri" w:cs="Calibri"/>
          <w:sz w:val="22"/>
          <w:szCs w:val="22"/>
          <w:lang w:eastAsia="en-US"/>
        </w:rPr>
      </w:pPr>
      <w:r>
        <w:rPr>
          <w:rFonts w:ascii="Calibri" w:eastAsia="Calibri" w:hAnsi="Calibri" w:cs="Calibri"/>
          <w:sz w:val="22"/>
          <w:szCs w:val="22"/>
          <w:lang w:eastAsia="en-US"/>
        </w:rPr>
        <w:t>Virtual stakeholder consultations were held</w:t>
      </w:r>
      <w:r w:rsidR="00257E3E" w:rsidRPr="00257E3E">
        <w:rPr>
          <w:rFonts w:ascii="Calibri" w:eastAsia="Calibri" w:hAnsi="Calibri" w:cs="Calibri"/>
          <w:sz w:val="22"/>
          <w:szCs w:val="22"/>
          <w:lang w:eastAsia="en-US"/>
        </w:rPr>
        <w:t xml:space="preserve"> </w:t>
      </w:r>
      <w:r>
        <w:rPr>
          <w:rFonts w:ascii="Calibri" w:eastAsia="Calibri" w:hAnsi="Calibri" w:cs="Calibri"/>
          <w:sz w:val="22"/>
          <w:szCs w:val="22"/>
          <w:lang w:eastAsia="en-US"/>
        </w:rPr>
        <w:t>on September 14</w:t>
      </w:r>
      <w:r w:rsidRPr="00435AC5">
        <w:rPr>
          <w:rFonts w:ascii="Calibri" w:eastAsia="Calibri" w:hAnsi="Calibri" w:cs="Calibri"/>
          <w:sz w:val="22"/>
          <w:szCs w:val="22"/>
          <w:vertAlign w:val="superscript"/>
          <w:lang w:eastAsia="en-US"/>
        </w:rPr>
        <w:t>th</w:t>
      </w:r>
      <w:r>
        <w:rPr>
          <w:rFonts w:ascii="Calibri" w:eastAsia="Calibri" w:hAnsi="Calibri" w:cs="Calibri"/>
          <w:sz w:val="22"/>
          <w:szCs w:val="22"/>
          <w:lang w:eastAsia="en-US"/>
        </w:rPr>
        <w:t xml:space="preserve"> and</w:t>
      </w:r>
      <w:r w:rsidR="00257E3E" w:rsidRPr="00257E3E">
        <w:rPr>
          <w:rFonts w:ascii="Calibri" w:eastAsia="Calibri" w:hAnsi="Calibri" w:cs="Calibri"/>
          <w:sz w:val="22"/>
          <w:szCs w:val="22"/>
          <w:lang w:eastAsia="en-US"/>
        </w:rPr>
        <w:t xml:space="preserve"> November 26</w:t>
      </w:r>
      <w:r w:rsidR="00257E3E" w:rsidRPr="00257E3E">
        <w:rPr>
          <w:rFonts w:ascii="Calibri" w:eastAsia="Calibri" w:hAnsi="Calibri" w:cs="Calibri"/>
          <w:sz w:val="22"/>
          <w:szCs w:val="22"/>
          <w:vertAlign w:val="superscript"/>
          <w:lang w:eastAsia="en-US"/>
        </w:rPr>
        <w:t>th</w:t>
      </w:r>
      <w:r w:rsidR="00257E3E" w:rsidRPr="00257E3E">
        <w:rPr>
          <w:rFonts w:ascii="Calibri" w:eastAsia="Calibri" w:hAnsi="Calibri" w:cs="Calibri"/>
          <w:sz w:val="22"/>
          <w:szCs w:val="22"/>
          <w:lang w:eastAsia="en-US"/>
        </w:rPr>
        <w:t>, 2020 and nearly 50 representatives from civil society, academia and partner institutions attended.</w:t>
      </w:r>
      <w:r>
        <w:rPr>
          <w:rFonts w:ascii="Calibri" w:eastAsia="Calibri" w:hAnsi="Calibri" w:cs="Calibri"/>
          <w:sz w:val="22"/>
          <w:szCs w:val="22"/>
          <w:lang w:eastAsia="en-US"/>
        </w:rPr>
        <w:t xml:space="preserve"> The focus of the stakeholder consultation was on the broader PforR program and was undertaken as part of the Environmental and Social Systems Assessment (ESSA).</w:t>
      </w:r>
      <w:r w:rsidR="00257E3E" w:rsidRPr="00257E3E">
        <w:rPr>
          <w:rFonts w:ascii="Calibri" w:eastAsia="Calibri" w:hAnsi="Calibri" w:cs="Calibri"/>
          <w:sz w:val="22"/>
          <w:szCs w:val="22"/>
          <w:lang w:eastAsia="en-US"/>
        </w:rPr>
        <w:t xml:space="preserve">  </w:t>
      </w:r>
      <w:r>
        <w:rPr>
          <w:rFonts w:ascii="Calibri" w:eastAsia="Calibri" w:hAnsi="Calibri" w:cs="Calibri"/>
          <w:sz w:val="22"/>
          <w:szCs w:val="22"/>
          <w:lang w:eastAsia="en-US"/>
        </w:rPr>
        <w:t>Stakeholder consultations were also held in 2017 regarding the National Social Protection Program (NSPP), an ongoing PforR with the same implementing agency</w:t>
      </w:r>
      <w:r w:rsidR="000F28BB">
        <w:rPr>
          <w:rFonts w:ascii="Calibri" w:eastAsia="Calibri" w:hAnsi="Calibri" w:cs="Calibri"/>
          <w:sz w:val="22"/>
          <w:szCs w:val="22"/>
          <w:lang w:eastAsia="en-US"/>
        </w:rPr>
        <w:t xml:space="preserve"> and in April 2020 for the </w:t>
      </w:r>
      <w:r w:rsidR="000F28BB" w:rsidRPr="000F28BB">
        <w:rPr>
          <w:rFonts w:ascii="Calibri" w:eastAsia="Calibri" w:hAnsi="Calibri" w:cs="Calibri"/>
          <w:sz w:val="22"/>
          <w:szCs w:val="22"/>
          <w:lang w:eastAsia="en-US"/>
        </w:rPr>
        <w:t xml:space="preserve">Pandemic Response Effectiveness in Pakistan (PREP) </w:t>
      </w:r>
      <w:r w:rsidR="000F28BB">
        <w:rPr>
          <w:rFonts w:ascii="Calibri" w:eastAsia="Calibri" w:hAnsi="Calibri" w:cs="Calibri"/>
          <w:sz w:val="22"/>
          <w:szCs w:val="22"/>
          <w:lang w:eastAsia="en-US"/>
        </w:rPr>
        <w:t xml:space="preserve">project again with BISP. </w:t>
      </w:r>
      <w:r w:rsidR="00172347">
        <w:rPr>
          <w:rFonts w:ascii="Calibri" w:eastAsia="Calibri" w:hAnsi="Calibri" w:cs="Calibri"/>
          <w:sz w:val="22"/>
          <w:szCs w:val="22"/>
          <w:lang w:eastAsia="en-US"/>
        </w:rPr>
        <w:t xml:space="preserve">Vulnerable groups were engaged through civil society representatives. </w:t>
      </w:r>
    </w:p>
    <w:p w14:paraId="5B8578E7" w14:textId="13F6B34F" w:rsidR="000213B7" w:rsidRPr="000A4E46" w:rsidRDefault="00B64D59" w:rsidP="00CD613C">
      <w:pPr>
        <w:pStyle w:val="Heading2"/>
        <w:numPr>
          <w:ilvl w:val="0"/>
          <w:numId w:val="10"/>
        </w:numPr>
        <w:spacing w:before="240"/>
        <w:ind w:left="-5" w:hanging="10"/>
        <w:jc w:val="both"/>
        <w:rPr>
          <w:rFonts w:cs="Calibri"/>
          <w:color w:val="0070C0"/>
          <w:lang w:eastAsia="en-US"/>
        </w:rPr>
      </w:pPr>
      <w:bookmarkStart w:id="14" w:name="_Toc57407126"/>
      <w:r w:rsidRPr="000A4E46">
        <w:rPr>
          <w:rFonts w:cs="Calibri"/>
          <w:color w:val="0070C0"/>
          <w:lang w:eastAsia="en-US"/>
        </w:rPr>
        <w:t xml:space="preserve">Stakeholder </w:t>
      </w:r>
      <w:r w:rsidR="002F57D8" w:rsidRPr="003A16D5">
        <w:rPr>
          <w:rFonts w:cs="Calibri"/>
          <w:color w:val="0070C0"/>
          <w:lang w:eastAsia="en-US"/>
        </w:rPr>
        <w:t>I</w:t>
      </w:r>
      <w:r w:rsidRPr="003A16D5">
        <w:rPr>
          <w:rFonts w:cs="Calibri"/>
          <w:color w:val="0070C0"/>
          <w:lang w:eastAsia="en-US"/>
        </w:rPr>
        <w:t xml:space="preserve">dentification and </w:t>
      </w:r>
      <w:r w:rsidR="002F57D8" w:rsidRPr="000A4E46">
        <w:rPr>
          <w:rFonts w:cs="Calibri"/>
          <w:color w:val="0070C0"/>
          <w:lang w:eastAsia="en-US"/>
        </w:rPr>
        <w:t>A</w:t>
      </w:r>
      <w:r w:rsidRPr="000A4E46">
        <w:rPr>
          <w:rFonts w:cs="Calibri"/>
          <w:color w:val="0070C0"/>
          <w:lang w:eastAsia="en-US"/>
        </w:rPr>
        <w:t>nalysis</w:t>
      </w:r>
      <w:bookmarkEnd w:id="14"/>
      <w:r w:rsidRPr="000A4E46">
        <w:rPr>
          <w:rFonts w:cs="Calibri"/>
          <w:color w:val="0070C0"/>
          <w:lang w:eastAsia="en-US"/>
        </w:rPr>
        <w:t xml:space="preserve"> </w:t>
      </w:r>
    </w:p>
    <w:p w14:paraId="2A7C2065" w14:textId="4BEA4C06" w:rsidR="00C469F5" w:rsidRPr="000A4E46" w:rsidRDefault="00C469F5" w:rsidP="006169C7">
      <w:pPr>
        <w:jc w:val="both"/>
        <w:rPr>
          <w:rFonts w:asciiTheme="minorHAnsi" w:hAnsiTheme="minorHAnsi" w:cstheme="minorHAnsi"/>
          <w:sz w:val="22"/>
          <w:szCs w:val="22"/>
          <w:lang w:bidi="th-TH"/>
        </w:rPr>
      </w:pPr>
      <w:r w:rsidRPr="000A4E46">
        <w:rPr>
          <w:rFonts w:asciiTheme="minorHAnsi" w:hAnsiTheme="minorHAnsi" w:cstheme="minorHAnsi"/>
          <w:sz w:val="22"/>
          <w:szCs w:val="22"/>
          <w:lang w:bidi="th-TH"/>
        </w:rPr>
        <w:t>For meaningful and substantive engagement, it is necessary to determine who the stakeholders are and understand their needs and expectations for engagement, as well as their priorities and objectives in relation to the Project. This information will then be used to tailor engagement to each type of stakeholder. As part of this process it is particularly important to understand how each stakeholder may be affected – or perceives they may be affected – so that engagement can be modified accordingly.</w:t>
      </w:r>
    </w:p>
    <w:p w14:paraId="76735F9D" w14:textId="5DF928E6" w:rsidR="0047473A" w:rsidRPr="000A4E46" w:rsidRDefault="0047473A" w:rsidP="006169C7">
      <w:pPr>
        <w:jc w:val="both"/>
        <w:rPr>
          <w:rFonts w:asciiTheme="minorHAnsi" w:hAnsiTheme="minorHAnsi" w:cstheme="minorHAnsi"/>
          <w:sz w:val="22"/>
          <w:szCs w:val="22"/>
          <w:lang w:bidi="th-TH"/>
        </w:rPr>
      </w:pPr>
    </w:p>
    <w:p w14:paraId="5A8D3853" w14:textId="77777777" w:rsidR="006B40DA" w:rsidRPr="00243E26" w:rsidRDefault="006B40DA" w:rsidP="006B40DA">
      <w:pPr>
        <w:pStyle w:val="Normal14"/>
        <w:spacing w:after="0" w:line="240" w:lineRule="auto"/>
        <w:jc w:val="both"/>
        <w:rPr>
          <w:rFonts w:cstheme="minorHAnsi"/>
        </w:rPr>
      </w:pPr>
      <w:r w:rsidRPr="00243E26">
        <w:rPr>
          <w:rFonts w:cstheme="minorHAnsi"/>
          <w:bCs/>
        </w:rPr>
        <w:t>Under World Bank-financed projects,</w:t>
      </w:r>
      <w:r w:rsidRPr="00243E26">
        <w:rPr>
          <w:rFonts w:cstheme="minorHAnsi"/>
          <w:b/>
        </w:rPr>
        <w:t xml:space="preserve"> a Stakeholder Engagement Plan (SEP), and project level Grievance Redress Mechanism (GRM) need to be developed in accordance with ESS10 (Stakeholder Engagement and Information Disclosure) of the World Bank’s Environmental and Social Framework (ESF) and any corresponding national legislation.</w:t>
      </w:r>
      <w:r w:rsidRPr="00243E26">
        <w:rPr>
          <w:rFonts w:cstheme="minorHAnsi"/>
        </w:rPr>
        <w:t xml:space="preserve"> ESS10 requires that Borrowers engage with stakeholders throughout the project life cycle, commencing such engagement as early as possible in the project development process and in a timeframe that enables meaningful consultations with stakeholders on project design. The nature, scope and frequency of stakeholder engagement have to be proportionate to the nature and scale of the project and its potential risks and impacts.</w:t>
      </w:r>
    </w:p>
    <w:p w14:paraId="3AA2F9D7" w14:textId="5962A892" w:rsidR="006B40DA" w:rsidRPr="00243E26" w:rsidRDefault="006B40DA" w:rsidP="00CD613C">
      <w:pPr>
        <w:spacing w:before="240"/>
        <w:jc w:val="both"/>
        <w:rPr>
          <w:rFonts w:asciiTheme="minorHAnsi" w:eastAsiaTheme="minorHAnsi" w:hAnsiTheme="minorHAnsi" w:cstheme="minorHAnsi"/>
          <w:sz w:val="22"/>
          <w:szCs w:val="22"/>
          <w:lang w:eastAsia="en-US"/>
        </w:rPr>
      </w:pPr>
      <w:r w:rsidRPr="00535E4A">
        <w:rPr>
          <w:rFonts w:asciiTheme="minorHAnsi" w:eastAsiaTheme="minorHAnsi" w:hAnsiTheme="minorHAnsi" w:cstheme="minorHAnsi"/>
          <w:b/>
          <w:bCs/>
          <w:sz w:val="22"/>
          <w:szCs w:val="22"/>
          <w:lang w:eastAsia="en-US"/>
        </w:rPr>
        <w:t xml:space="preserve">The overall objective of this SEP is to define a program for stakeholder engagement, including public information disclosure and consultation, throughout the entire project cycle. </w:t>
      </w:r>
      <w:r w:rsidRPr="00243E26">
        <w:rPr>
          <w:rFonts w:asciiTheme="minorHAnsi" w:eastAsiaTheme="minorHAnsi" w:hAnsiTheme="minorHAnsi" w:cstheme="minorHAnsi"/>
          <w:sz w:val="22"/>
          <w:szCs w:val="22"/>
          <w:lang w:eastAsia="en-US"/>
        </w:rPr>
        <w:t xml:space="preserve">The SEP outlines the ways in which </w:t>
      </w:r>
      <w:bookmarkStart w:id="15" w:name="_Hlk25743274"/>
      <w:r w:rsidRPr="00243E26">
        <w:rPr>
          <w:rFonts w:asciiTheme="minorHAnsi" w:eastAsiaTheme="minorHAnsi" w:hAnsiTheme="minorHAnsi" w:cstheme="minorHAnsi"/>
          <w:sz w:val="22"/>
          <w:szCs w:val="22"/>
          <w:lang w:eastAsia="en-US"/>
        </w:rPr>
        <w:t>the project team</w:t>
      </w:r>
      <w:bookmarkEnd w:id="15"/>
      <w:r w:rsidRPr="00243E26">
        <w:rPr>
          <w:rFonts w:asciiTheme="minorHAnsi" w:eastAsiaTheme="minorHAnsi" w:hAnsiTheme="minorHAnsi" w:cstheme="minorHAnsi"/>
          <w:sz w:val="22"/>
          <w:szCs w:val="22"/>
          <w:lang w:eastAsia="en-US"/>
        </w:rPr>
        <w:t xml:space="preserve"> will communicate with stakeholders and includes a mechanism by which people can raise concerns, provide feedback, or make complaints about the project and any activities related to the project. The involvement of the local population is essential to the success of the project in order to ensure smooth collaboration between project staff and local communities and to minimize and mitigate environmental and social risks related to the proposed project activities</w:t>
      </w:r>
    </w:p>
    <w:p w14:paraId="129ADFED" w14:textId="16B38A34" w:rsidR="006B40DA" w:rsidRPr="000A4E46" w:rsidRDefault="006B40DA" w:rsidP="006169C7">
      <w:pPr>
        <w:jc w:val="both"/>
        <w:rPr>
          <w:rFonts w:asciiTheme="minorHAnsi" w:hAnsiTheme="minorHAnsi" w:cstheme="minorHAnsi"/>
          <w:sz w:val="22"/>
          <w:szCs w:val="22"/>
          <w:lang w:bidi="th-TH"/>
        </w:rPr>
      </w:pPr>
    </w:p>
    <w:p w14:paraId="76F37A6F" w14:textId="77777777" w:rsidR="00B64D59" w:rsidRPr="000A4E46" w:rsidRDefault="00B64D59" w:rsidP="006169C7">
      <w:pPr>
        <w:jc w:val="both"/>
        <w:rPr>
          <w:rFonts w:asciiTheme="minorHAnsi" w:hAnsiTheme="minorHAnsi" w:cstheme="minorHAnsi"/>
          <w:sz w:val="22"/>
          <w:szCs w:val="22"/>
          <w:lang w:bidi="th-TH"/>
        </w:rPr>
      </w:pPr>
      <w:r w:rsidRPr="000A4E46">
        <w:rPr>
          <w:rFonts w:asciiTheme="minorHAnsi" w:hAnsiTheme="minorHAnsi" w:cstheme="minorHAnsi"/>
          <w:sz w:val="22"/>
          <w:szCs w:val="22"/>
          <w:lang w:bidi="th-TH"/>
        </w:rPr>
        <w:t>Project stakeholders are defined as individuals, groups or other entities who:</w:t>
      </w:r>
    </w:p>
    <w:p w14:paraId="75ACF9EB" w14:textId="77777777" w:rsidR="009409CA" w:rsidRPr="000A4E46" w:rsidRDefault="009409CA" w:rsidP="006169C7">
      <w:pPr>
        <w:jc w:val="both"/>
        <w:rPr>
          <w:rFonts w:asciiTheme="minorHAnsi" w:hAnsiTheme="minorHAnsi" w:cstheme="minorHAnsi"/>
          <w:sz w:val="22"/>
          <w:szCs w:val="22"/>
          <w:lang w:bidi="th-TH"/>
        </w:rPr>
      </w:pPr>
    </w:p>
    <w:p w14:paraId="07FCA77B" w14:textId="77777777" w:rsidR="00B64D59" w:rsidRPr="000A4E46" w:rsidRDefault="00B64D59" w:rsidP="006169C7">
      <w:pPr>
        <w:numPr>
          <w:ilvl w:val="0"/>
          <w:numId w:val="1"/>
        </w:numPr>
        <w:contextualSpacing/>
        <w:jc w:val="both"/>
        <w:rPr>
          <w:rFonts w:asciiTheme="minorHAnsi" w:hAnsiTheme="minorHAnsi" w:cstheme="minorHAnsi"/>
          <w:sz w:val="22"/>
          <w:szCs w:val="22"/>
        </w:rPr>
      </w:pPr>
      <w:r w:rsidRPr="000A4E46">
        <w:rPr>
          <w:rFonts w:asciiTheme="minorHAnsi" w:hAnsiTheme="minorHAnsi" w:cstheme="minorHAnsi"/>
          <w:sz w:val="22"/>
          <w:szCs w:val="22"/>
        </w:rPr>
        <w:t xml:space="preserve">are impacted or likely to be impacted directly or indirectly, positively or adversely, by the Project (also known as ‘affected parties’); and </w:t>
      </w:r>
    </w:p>
    <w:p w14:paraId="02B1DDF3" w14:textId="77777777" w:rsidR="00B64D59" w:rsidRPr="000A4E46" w:rsidRDefault="00B64D59" w:rsidP="006169C7">
      <w:pPr>
        <w:numPr>
          <w:ilvl w:val="0"/>
          <w:numId w:val="1"/>
        </w:numPr>
        <w:contextualSpacing/>
        <w:jc w:val="both"/>
        <w:rPr>
          <w:rFonts w:asciiTheme="minorHAnsi" w:hAnsiTheme="minorHAnsi" w:cstheme="minorHAnsi"/>
          <w:sz w:val="22"/>
          <w:szCs w:val="22"/>
        </w:rPr>
      </w:pPr>
      <w:r w:rsidRPr="000A4E46">
        <w:rPr>
          <w:rFonts w:asciiTheme="minorHAnsi" w:hAnsiTheme="minorHAnsi" w:cstheme="minorHAnsi"/>
          <w:sz w:val="22"/>
          <w:szCs w:val="22"/>
        </w:rPr>
        <w:t>may have an interest in the Project (‘interested parties’). They include individuals or groups whose interests may be affected by the Project and who have the potential to influence the Project outcomes in any way.</w:t>
      </w:r>
    </w:p>
    <w:p w14:paraId="7C9C5298" w14:textId="50B22431" w:rsidR="000213B7" w:rsidRPr="000A4E46" w:rsidRDefault="00B64D59" w:rsidP="00CD613C">
      <w:pPr>
        <w:spacing w:before="240"/>
        <w:ind w:left="14" w:hanging="14"/>
        <w:jc w:val="both"/>
        <w:rPr>
          <w:rFonts w:asciiTheme="minorHAnsi" w:hAnsiTheme="minorHAnsi" w:cstheme="minorHAnsi"/>
          <w:sz w:val="22"/>
          <w:szCs w:val="22"/>
          <w:lang w:bidi="th-TH"/>
        </w:rPr>
      </w:pPr>
      <w:r w:rsidRPr="000A4E46">
        <w:rPr>
          <w:rFonts w:asciiTheme="minorHAnsi" w:hAnsiTheme="minorHAnsi" w:cstheme="minorHAnsi"/>
          <w:sz w:val="22"/>
          <w:szCs w:val="22"/>
          <w:lang w:bidi="th-TH"/>
        </w:rPr>
        <w:t xml:space="preserve">Cooperation and negotiation with the stakeholders throughout the Project development often also </w:t>
      </w:r>
      <w:r w:rsidR="00B12E2D" w:rsidRPr="000A4E46">
        <w:rPr>
          <w:rFonts w:asciiTheme="minorHAnsi" w:hAnsiTheme="minorHAnsi" w:cstheme="minorHAnsi"/>
          <w:sz w:val="22"/>
          <w:szCs w:val="22"/>
          <w:lang w:bidi="th-TH"/>
        </w:rPr>
        <w:t>require</w:t>
      </w:r>
      <w:r w:rsidRPr="000A4E46">
        <w:rPr>
          <w:rFonts w:asciiTheme="minorHAnsi" w:hAnsiTheme="minorHAnsi" w:cstheme="minorHAnsi"/>
          <w:sz w:val="22"/>
          <w:szCs w:val="22"/>
          <w:lang w:bidi="th-TH"/>
        </w:rPr>
        <w:t xml:space="preserve"> the identification of persons within the groups who act as legitimate representatives of their respective stakeholder group, i.e. the individuals who have been entrusted by their fellow group members with advocating the groups’ interests in the process of engagement with the Project. Community representatives may provide helpful insight into the local settings and act as main conduits for dissemination of the Project-related information and as a primary communication/liaison link between the Project and targeted communities and their established </w:t>
      </w:r>
      <w:r w:rsidR="00890092" w:rsidRPr="000A4E46">
        <w:rPr>
          <w:rFonts w:asciiTheme="minorHAnsi" w:hAnsiTheme="minorHAnsi" w:cstheme="minorHAnsi"/>
          <w:sz w:val="22"/>
          <w:szCs w:val="22"/>
          <w:lang w:bidi="th-TH"/>
        </w:rPr>
        <w:t>networks. Verification</w:t>
      </w:r>
      <w:r w:rsidRPr="000A4E46">
        <w:rPr>
          <w:rFonts w:asciiTheme="minorHAnsi" w:hAnsiTheme="minorHAnsi" w:cstheme="minorHAnsi"/>
          <w:sz w:val="22"/>
          <w:szCs w:val="22"/>
          <w:lang w:bidi="th-TH"/>
        </w:rPr>
        <w:t xml:space="preserve"> of stakeholder representatives (i.e. the process of confirming that they are legitimate and genuine advocates of the community they represent) remains an important task in establishing contact with the community stakeholders. Legitimacy of the community representatives can be verified by talking informally to a random sample of community members and heeding their views on who can be representing their interests in the most effective way.</w:t>
      </w:r>
    </w:p>
    <w:p w14:paraId="14198E94" w14:textId="77777777" w:rsidR="00884E4C" w:rsidRPr="000A4E46" w:rsidRDefault="00884E4C" w:rsidP="006169C7">
      <w:pPr>
        <w:ind w:left="14" w:hanging="14"/>
        <w:jc w:val="both"/>
        <w:rPr>
          <w:rFonts w:asciiTheme="minorHAnsi" w:hAnsiTheme="minorHAnsi" w:cstheme="minorHAnsi"/>
          <w:sz w:val="22"/>
          <w:szCs w:val="22"/>
          <w:lang w:bidi="th-TH"/>
        </w:rPr>
      </w:pPr>
    </w:p>
    <w:p w14:paraId="3ED7371F" w14:textId="767E0460" w:rsidR="00B64D59" w:rsidRPr="000A4E46" w:rsidRDefault="00C27721" w:rsidP="0006752C">
      <w:pPr>
        <w:rPr>
          <w:rFonts w:asciiTheme="minorHAnsi" w:hAnsiTheme="minorHAnsi" w:cstheme="minorHAnsi"/>
          <w:sz w:val="22"/>
          <w:szCs w:val="22"/>
          <w:lang w:bidi="th-TH"/>
        </w:rPr>
      </w:pPr>
      <w:r w:rsidRPr="00C16A6D">
        <w:rPr>
          <w:rFonts w:asciiTheme="minorHAnsi" w:hAnsiTheme="minorHAnsi" w:cstheme="minorHAnsi"/>
          <w:sz w:val="22"/>
          <w:szCs w:val="22"/>
          <w:lang w:bidi="th-TH"/>
        </w:rPr>
        <w:t>The project intends to utilize various methods of engagement that will be used as part of its continuous interaction with project stakeholders. For the engagement process to be effective and meaningful, a range of various techniques need to be applied that are specifically tailored to the identified stakeholder groups</w:t>
      </w:r>
      <w:r w:rsidR="009409CA" w:rsidRPr="000A4E46">
        <w:rPr>
          <w:rFonts w:asciiTheme="minorHAnsi" w:hAnsiTheme="minorHAnsi" w:cstheme="minorHAnsi"/>
          <w:sz w:val="22"/>
          <w:szCs w:val="22"/>
          <w:lang w:bidi="th-TH"/>
        </w:rPr>
        <w:t>.</w:t>
      </w:r>
      <w:r w:rsidR="00890092" w:rsidRPr="000A4E46">
        <w:rPr>
          <w:rFonts w:asciiTheme="minorHAnsi" w:hAnsiTheme="minorHAnsi" w:cstheme="minorHAnsi"/>
          <w:sz w:val="22"/>
          <w:szCs w:val="22"/>
          <w:lang w:bidi="th-TH"/>
        </w:rPr>
        <w:t xml:space="preserve"> </w:t>
      </w:r>
      <w:r w:rsidR="00B64D59" w:rsidRPr="000A4E46">
        <w:rPr>
          <w:rFonts w:asciiTheme="minorHAnsi" w:hAnsiTheme="minorHAnsi" w:cstheme="minorHAnsi"/>
          <w:sz w:val="22"/>
          <w:szCs w:val="22"/>
          <w:lang w:bidi="th-TH"/>
        </w:rPr>
        <w:t xml:space="preserve">In </w:t>
      </w:r>
      <w:r w:rsidR="009409CA" w:rsidRPr="000A4E46">
        <w:rPr>
          <w:rFonts w:asciiTheme="minorHAnsi" w:hAnsiTheme="minorHAnsi" w:cstheme="minorHAnsi"/>
          <w:sz w:val="22"/>
          <w:szCs w:val="22"/>
          <w:lang w:bidi="th-TH"/>
        </w:rPr>
        <w:t>accordance with</w:t>
      </w:r>
      <w:r w:rsidR="00B64D59" w:rsidRPr="000A4E46">
        <w:rPr>
          <w:rFonts w:asciiTheme="minorHAnsi" w:hAnsiTheme="minorHAnsi" w:cstheme="minorHAnsi"/>
          <w:sz w:val="22"/>
          <w:szCs w:val="22"/>
          <w:lang w:bidi="th-TH"/>
        </w:rPr>
        <w:t xml:space="preserve"> best practice approaches, the project will apply the following principles for stakeholder engagement:</w:t>
      </w:r>
    </w:p>
    <w:p w14:paraId="616A8770" w14:textId="77777777" w:rsidR="009409CA" w:rsidRPr="000A4E46" w:rsidRDefault="009409CA" w:rsidP="006169C7">
      <w:pPr>
        <w:jc w:val="both"/>
        <w:rPr>
          <w:rFonts w:asciiTheme="minorHAnsi" w:hAnsiTheme="minorHAnsi" w:cstheme="minorHAnsi"/>
          <w:sz w:val="22"/>
          <w:szCs w:val="22"/>
          <w:lang w:bidi="th-TH"/>
        </w:rPr>
      </w:pPr>
    </w:p>
    <w:p w14:paraId="4EDAB219" w14:textId="77777777" w:rsidR="00B64D59" w:rsidRPr="000A4E46" w:rsidRDefault="00B64D59" w:rsidP="006169C7">
      <w:pPr>
        <w:numPr>
          <w:ilvl w:val="0"/>
          <w:numId w:val="2"/>
        </w:numPr>
        <w:ind w:left="180" w:hanging="180"/>
        <w:contextualSpacing/>
        <w:jc w:val="both"/>
        <w:rPr>
          <w:rFonts w:asciiTheme="minorHAnsi" w:hAnsiTheme="minorHAnsi" w:cstheme="minorHAnsi"/>
          <w:sz w:val="22"/>
          <w:szCs w:val="22"/>
        </w:rPr>
      </w:pPr>
      <w:r w:rsidRPr="000A4E46">
        <w:rPr>
          <w:rFonts w:asciiTheme="minorHAnsi" w:hAnsiTheme="minorHAnsi" w:cstheme="minorHAnsi"/>
          <w:b/>
          <w:bCs/>
          <w:i/>
          <w:sz w:val="22"/>
          <w:szCs w:val="22"/>
        </w:rPr>
        <w:t>Openness and life-cycle approach</w:t>
      </w:r>
      <w:r w:rsidRPr="000A4E46">
        <w:rPr>
          <w:rFonts w:asciiTheme="minorHAnsi" w:hAnsiTheme="minorHAnsi" w:cstheme="minorHAnsi"/>
          <w:sz w:val="22"/>
          <w:szCs w:val="22"/>
        </w:rPr>
        <w:t>: public consultations for the project(s) will be arranged during the whole life-cycle, carried out in an open manner, free of external manipulation, interference, coercion or intimidation;</w:t>
      </w:r>
    </w:p>
    <w:p w14:paraId="36EF3DD4" w14:textId="77777777" w:rsidR="006405BA" w:rsidRPr="000A4E46" w:rsidRDefault="00B64D59" w:rsidP="006169C7">
      <w:pPr>
        <w:numPr>
          <w:ilvl w:val="0"/>
          <w:numId w:val="2"/>
        </w:numPr>
        <w:ind w:left="180" w:hanging="180"/>
        <w:contextualSpacing/>
        <w:jc w:val="both"/>
        <w:rPr>
          <w:rFonts w:asciiTheme="minorHAnsi" w:hAnsiTheme="minorHAnsi" w:cstheme="minorHAnsi"/>
          <w:sz w:val="22"/>
          <w:szCs w:val="22"/>
        </w:rPr>
      </w:pPr>
      <w:r w:rsidRPr="000A4E46">
        <w:rPr>
          <w:rFonts w:asciiTheme="minorHAnsi" w:hAnsiTheme="minorHAnsi" w:cstheme="minorHAnsi"/>
          <w:b/>
          <w:bCs/>
          <w:i/>
          <w:sz w:val="22"/>
          <w:szCs w:val="22"/>
        </w:rPr>
        <w:t>Informed participation and feedback</w:t>
      </w:r>
      <w:r w:rsidRPr="000A4E46">
        <w:rPr>
          <w:rFonts w:asciiTheme="minorHAnsi" w:hAnsiTheme="minorHAnsi" w:cstheme="minorHAnsi"/>
          <w:sz w:val="22"/>
          <w:szCs w:val="22"/>
        </w:rPr>
        <w:t>: information will be provided to and widely distributed among all stakeholders in an appropriate format; opportunities are provided for communicating stakeholders’ feedback, for analyzing and addressing comments and concerns;</w:t>
      </w:r>
    </w:p>
    <w:p w14:paraId="155F1B62" w14:textId="5B48A07F" w:rsidR="00EA144B" w:rsidRDefault="00B64D59" w:rsidP="00EA144B">
      <w:pPr>
        <w:numPr>
          <w:ilvl w:val="0"/>
          <w:numId w:val="2"/>
        </w:numPr>
        <w:ind w:left="180" w:hanging="180"/>
        <w:contextualSpacing/>
        <w:jc w:val="both"/>
        <w:rPr>
          <w:rFonts w:asciiTheme="minorHAnsi" w:hAnsiTheme="minorHAnsi" w:cstheme="minorHAnsi"/>
          <w:sz w:val="22"/>
          <w:szCs w:val="22"/>
        </w:rPr>
      </w:pPr>
      <w:r w:rsidRPr="000A4E46">
        <w:rPr>
          <w:rFonts w:asciiTheme="minorHAnsi" w:hAnsiTheme="minorHAnsi" w:cstheme="minorHAnsi"/>
          <w:b/>
          <w:bCs/>
          <w:i/>
          <w:sz w:val="22"/>
          <w:szCs w:val="22"/>
        </w:rPr>
        <w:t>Inclusiveness and sensitivity</w:t>
      </w:r>
      <w:r w:rsidRPr="000A4E46">
        <w:rPr>
          <w:rFonts w:asciiTheme="minorHAnsi" w:hAnsiTheme="minorHAnsi" w:cstheme="minorHAnsi"/>
          <w:sz w:val="22"/>
          <w:szCs w:val="22"/>
        </w:rPr>
        <w:t>: stakeholder identification is undertaken to support better communication and build effective relationships. The participation process for the projects is inclusive. All stakeholders at all times encouraged to be involved in the consultation process. Equal access to information is provided to all</w:t>
      </w:r>
      <w:r w:rsidR="00890092" w:rsidRPr="000A4E46">
        <w:rPr>
          <w:rFonts w:asciiTheme="minorHAnsi" w:hAnsiTheme="minorHAnsi" w:cstheme="minorHAnsi"/>
          <w:sz w:val="22"/>
          <w:szCs w:val="22"/>
        </w:rPr>
        <w:t xml:space="preserve"> </w:t>
      </w:r>
      <w:r w:rsidRPr="000A4E46">
        <w:rPr>
          <w:rFonts w:asciiTheme="minorHAnsi" w:hAnsiTheme="minorHAnsi" w:cstheme="minorHAnsi"/>
          <w:sz w:val="22"/>
          <w:szCs w:val="22"/>
        </w:rPr>
        <w:t>stakeholders. Sensitivity to stakeholders’ needs is the key principle underlying the selection of engagement methods. Special attention is given to vulnerable groups, in particular women,</w:t>
      </w:r>
      <w:r w:rsidR="00890092" w:rsidRPr="000A4E46">
        <w:rPr>
          <w:rFonts w:asciiTheme="minorHAnsi" w:hAnsiTheme="minorHAnsi" w:cstheme="minorHAnsi"/>
          <w:sz w:val="22"/>
          <w:szCs w:val="22"/>
        </w:rPr>
        <w:t xml:space="preserve"> </w:t>
      </w:r>
      <w:r w:rsidR="00BA4A5D" w:rsidRPr="000A4E46">
        <w:rPr>
          <w:rFonts w:asciiTheme="minorHAnsi" w:hAnsiTheme="minorHAnsi" w:cstheme="minorHAnsi"/>
          <w:sz w:val="22"/>
          <w:szCs w:val="22"/>
        </w:rPr>
        <w:t>indigenous people (Kalash living in 3 valleys of Chitral district in K</w:t>
      </w:r>
      <w:r w:rsidR="00C37826" w:rsidRPr="000A4E46">
        <w:rPr>
          <w:rFonts w:asciiTheme="minorHAnsi" w:hAnsiTheme="minorHAnsi" w:cstheme="minorHAnsi"/>
          <w:sz w:val="22"/>
          <w:szCs w:val="22"/>
        </w:rPr>
        <w:t xml:space="preserve">hyber Pakhtunkhwa </w:t>
      </w:r>
      <w:r w:rsidR="00BA4A5D" w:rsidRPr="000A4E46">
        <w:rPr>
          <w:rFonts w:asciiTheme="minorHAnsi" w:hAnsiTheme="minorHAnsi" w:cstheme="minorHAnsi"/>
          <w:sz w:val="22"/>
          <w:szCs w:val="22"/>
        </w:rPr>
        <w:t>province</w:t>
      </w:r>
      <w:r w:rsidR="005467C2" w:rsidRPr="000A4E46">
        <w:rPr>
          <w:rFonts w:asciiTheme="minorHAnsi" w:hAnsiTheme="minorHAnsi" w:cstheme="minorHAnsi"/>
          <w:sz w:val="22"/>
          <w:szCs w:val="22"/>
        </w:rPr>
        <w:t>)</w:t>
      </w:r>
      <w:r w:rsidR="00BA4A5D" w:rsidRPr="000A4E46">
        <w:rPr>
          <w:rFonts w:asciiTheme="minorHAnsi" w:hAnsiTheme="minorHAnsi" w:cstheme="minorHAnsi"/>
          <w:sz w:val="22"/>
          <w:szCs w:val="22"/>
        </w:rPr>
        <w:t xml:space="preserve">, </w:t>
      </w:r>
      <w:r w:rsidR="005573AE" w:rsidRPr="000A4E46">
        <w:rPr>
          <w:rFonts w:asciiTheme="minorHAnsi" w:hAnsiTheme="minorHAnsi" w:cstheme="minorHAnsi"/>
          <w:sz w:val="22"/>
          <w:szCs w:val="22"/>
        </w:rPr>
        <w:t>internally displaced persons (IDPs), returnees, drug addicts, persons with disabilities, youth</w:t>
      </w:r>
      <w:r w:rsidRPr="000A4E46">
        <w:rPr>
          <w:rFonts w:asciiTheme="minorHAnsi" w:hAnsiTheme="minorHAnsi" w:cstheme="minorHAnsi"/>
          <w:sz w:val="22"/>
          <w:szCs w:val="22"/>
        </w:rPr>
        <w:t>, elderly and the cultural sensitivities of diverse ethnic</w:t>
      </w:r>
      <w:r w:rsidR="00BA4A5D" w:rsidRPr="000A4E46">
        <w:rPr>
          <w:rFonts w:asciiTheme="minorHAnsi" w:hAnsiTheme="minorHAnsi" w:cstheme="minorHAnsi"/>
          <w:sz w:val="22"/>
          <w:szCs w:val="22"/>
        </w:rPr>
        <w:t xml:space="preserve"> and religious minority</w:t>
      </w:r>
      <w:r w:rsidRPr="000A4E46">
        <w:rPr>
          <w:rFonts w:asciiTheme="minorHAnsi" w:hAnsiTheme="minorHAnsi" w:cstheme="minorHAnsi"/>
          <w:sz w:val="22"/>
          <w:szCs w:val="22"/>
        </w:rPr>
        <w:t xml:space="preserve"> groups</w:t>
      </w:r>
      <w:r w:rsidR="005573AE" w:rsidRPr="000A4E46">
        <w:rPr>
          <w:rFonts w:asciiTheme="minorHAnsi" w:hAnsiTheme="minorHAnsi" w:cstheme="minorHAnsi"/>
          <w:sz w:val="22"/>
          <w:szCs w:val="22"/>
        </w:rPr>
        <w:t xml:space="preserve"> and those living in remote or inaccessible areas</w:t>
      </w:r>
      <w:r w:rsidRPr="000A4E46">
        <w:rPr>
          <w:rFonts w:asciiTheme="minorHAnsi" w:hAnsiTheme="minorHAnsi" w:cstheme="minorHAnsi"/>
          <w:sz w:val="22"/>
          <w:szCs w:val="22"/>
        </w:rPr>
        <w:t>.</w:t>
      </w:r>
    </w:p>
    <w:p w14:paraId="0C4212B0" w14:textId="77777777" w:rsidR="00EA144B" w:rsidRPr="00EA144B" w:rsidRDefault="00EA144B" w:rsidP="00211591">
      <w:pPr>
        <w:ind w:left="180"/>
        <w:contextualSpacing/>
        <w:jc w:val="both"/>
        <w:rPr>
          <w:rFonts w:asciiTheme="minorHAnsi" w:hAnsiTheme="minorHAnsi" w:cstheme="minorHAnsi"/>
          <w:sz w:val="22"/>
          <w:szCs w:val="22"/>
        </w:rPr>
      </w:pPr>
    </w:p>
    <w:p w14:paraId="36C8E4F4" w14:textId="77777777" w:rsidR="00EA144B" w:rsidRPr="00C16A6D" w:rsidRDefault="00EA144B" w:rsidP="00EA144B">
      <w:pPr>
        <w:autoSpaceDE w:val="0"/>
        <w:autoSpaceDN w:val="0"/>
        <w:adjustRightInd w:val="0"/>
        <w:jc w:val="both"/>
        <w:rPr>
          <w:rFonts w:asciiTheme="minorHAnsi" w:hAnsiTheme="minorHAnsi" w:cstheme="minorHAnsi"/>
          <w:sz w:val="22"/>
          <w:szCs w:val="22"/>
          <w:lang w:val="en-GB"/>
        </w:rPr>
      </w:pPr>
      <w:r w:rsidRPr="00C16A6D">
        <w:rPr>
          <w:rFonts w:asciiTheme="minorHAnsi" w:hAnsiTheme="minorHAnsi" w:cstheme="minorHAnsi"/>
          <w:sz w:val="22"/>
          <w:szCs w:val="22"/>
          <w:lang w:val="en-GB"/>
        </w:rPr>
        <w:t>The Kalas</w:t>
      </w:r>
      <w:r>
        <w:rPr>
          <w:rFonts w:asciiTheme="minorHAnsi" w:hAnsiTheme="minorHAnsi" w:cstheme="minorHAnsi"/>
          <w:sz w:val="22"/>
          <w:szCs w:val="22"/>
          <w:lang w:val="en-GB"/>
        </w:rPr>
        <w:t>h</w:t>
      </w:r>
      <w:r w:rsidRPr="00C16A6D">
        <w:rPr>
          <w:rFonts w:asciiTheme="minorHAnsi" w:hAnsiTheme="minorHAnsi" w:cstheme="minorHAnsi"/>
          <w:sz w:val="22"/>
          <w:szCs w:val="22"/>
          <w:lang w:val="en-GB"/>
        </w:rPr>
        <w:t xml:space="preserve"> are recognized as Indigenous Peoples </w:t>
      </w:r>
      <w:r>
        <w:rPr>
          <w:rFonts w:asciiTheme="minorHAnsi" w:hAnsiTheme="minorHAnsi" w:cstheme="minorHAnsi"/>
          <w:sz w:val="22"/>
          <w:szCs w:val="22"/>
          <w:lang w:val="en-GB"/>
        </w:rPr>
        <w:t xml:space="preserve">(IP) </w:t>
      </w:r>
      <w:r w:rsidRPr="00C16A6D">
        <w:rPr>
          <w:rFonts w:asciiTheme="minorHAnsi" w:hAnsiTheme="minorHAnsi" w:cstheme="minorHAnsi"/>
          <w:sz w:val="22"/>
          <w:szCs w:val="22"/>
          <w:lang w:val="en-GB"/>
        </w:rPr>
        <w:t>under WB Operational Policy OP 4.10</w:t>
      </w:r>
      <w:r>
        <w:rPr>
          <w:rFonts w:asciiTheme="minorHAnsi" w:hAnsiTheme="minorHAnsi" w:cstheme="minorHAnsi"/>
          <w:sz w:val="22"/>
          <w:szCs w:val="22"/>
          <w:lang w:val="en-GB"/>
        </w:rPr>
        <w:t xml:space="preserve"> and Environmental and Social Standard (ESS) 7 under the Environmental and Social Framework (ESF)</w:t>
      </w:r>
      <w:r w:rsidRPr="00C16A6D">
        <w:rPr>
          <w:rFonts w:asciiTheme="minorHAnsi" w:hAnsiTheme="minorHAnsi" w:cstheme="minorHAnsi"/>
          <w:sz w:val="22"/>
          <w:szCs w:val="22"/>
          <w:lang w:val="en-GB"/>
        </w:rPr>
        <w:t>. This policy requires that Bank-financed pro</w:t>
      </w:r>
      <w:r>
        <w:rPr>
          <w:rFonts w:asciiTheme="minorHAnsi" w:hAnsiTheme="minorHAnsi" w:cstheme="minorHAnsi"/>
          <w:sz w:val="22"/>
          <w:szCs w:val="22"/>
          <w:lang w:val="en-GB"/>
        </w:rPr>
        <w:t>grams</w:t>
      </w:r>
      <w:r w:rsidRPr="00C16A6D">
        <w:rPr>
          <w:rFonts w:asciiTheme="minorHAnsi" w:hAnsiTheme="minorHAnsi" w:cstheme="minorHAnsi"/>
          <w:sz w:val="22"/>
          <w:szCs w:val="22"/>
          <w:lang w:val="en-GB"/>
        </w:rPr>
        <w:t xml:space="preserve"> do not cause adverse impacts on/for IP and when avoidance is not possible, to minimize, mitigate and/or compensate for such impacts. Its aim is to promote sustainable development benefits and opportunities for IPs in a manner that is accessible, culturally appropriate and inclusive</w:t>
      </w:r>
      <w:r>
        <w:rPr>
          <w:rFonts w:asciiTheme="minorHAnsi" w:hAnsiTheme="minorHAnsi" w:cstheme="minorHAnsi"/>
          <w:sz w:val="22"/>
          <w:szCs w:val="22"/>
          <w:lang w:val="en-GB"/>
        </w:rPr>
        <w:t>.</w:t>
      </w:r>
    </w:p>
    <w:p w14:paraId="5B78339B" w14:textId="77777777" w:rsidR="001833D5" w:rsidRPr="000A4E46" w:rsidRDefault="001833D5" w:rsidP="006169C7">
      <w:pPr>
        <w:jc w:val="both"/>
        <w:rPr>
          <w:rFonts w:asciiTheme="minorHAnsi" w:hAnsiTheme="minorHAnsi" w:cstheme="minorHAnsi"/>
          <w:sz w:val="22"/>
          <w:szCs w:val="22"/>
          <w:lang w:bidi="th-TH"/>
        </w:rPr>
      </w:pPr>
    </w:p>
    <w:p w14:paraId="2D609C6C" w14:textId="446BB7BD" w:rsidR="001833D5" w:rsidRPr="000A4E46" w:rsidRDefault="001833D5" w:rsidP="006169C7">
      <w:pPr>
        <w:jc w:val="both"/>
        <w:rPr>
          <w:rFonts w:asciiTheme="minorHAnsi" w:hAnsiTheme="minorHAnsi" w:cstheme="minorHAnsi"/>
          <w:sz w:val="22"/>
          <w:szCs w:val="22"/>
        </w:rPr>
      </w:pPr>
      <w:r w:rsidRPr="000A4E46">
        <w:rPr>
          <w:rFonts w:asciiTheme="minorHAnsi" w:hAnsiTheme="minorHAnsi" w:cstheme="minorHAnsi"/>
          <w:sz w:val="22"/>
          <w:szCs w:val="22"/>
        </w:rPr>
        <w:t>The three categories of stakeholders as per the ESS10 are outlined below:</w:t>
      </w:r>
    </w:p>
    <w:p w14:paraId="73749E81" w14:textId="77777777" w:rsidR="004B66D7" w:rsidRPr="000A4E46" w:rsidRDefault="004B66D7" w:rsidP="006169C7">
      <w:pPr>
        <w:jc w:val="both"/>
        <w:rPr>
          <w:rFonts w:asciiTheme="minorHAnsi" w:hAnsiTheme="minorHAnsi" w:cstheme="minorHAnsi"/>
          <w:sz w:val="22"/>
          <w:szCs w:val="22"/>
        </w:rPr>
      </w:pPr>
    </w:p>
    <w:p w14:paraId="6E5DB047" w14:textId="77777777" w:rsidR="00AA4E83" w:rsidRPr="000A4E46" w:rsidRDefault="00B64D59" w:rsidP="00E14D2E">
      <w:pPr>
        <w:numPr>
          <w:ilvl w:val="0"/>
          <w:numId w:val="6"/>
        </w:numPr>
        <w:contextualSpacing/>
        <w:jc w:val="both"/>
        <w:rPr>
          <w:rFonts w:asciiTheme="minorHAnsi" w:hAnsiTheme="minorHAnsi" w:cstheme="minorHAnsi"/>
          <w:sz w:val="22"/>
          <w:szCs w:val="22"/>
        </w:rPr>
      </w:pPr>
      <w:r w:rsidRPr="000A4E46">
        <w:rPr>
          <w:rFonts w:asciiTheme="minorHAnsi" w:hAnsiTheme="minorHAnsi" w:cstheme="minorHAnsi"/>
          <w:b/>
          <w:sz w:val="22"/>
          <w:szCs w:val="22"/>
        </w:rPr>
        <w:lastRenderedPageBreak/>
        <w:t>Affected Parties</w:t>
      </w:r>
      <w:r w:rsidRPr="000A4E46">
        <w:rPr>
          <w:rFonts w:asciiTheme="minorHAnsi" w:hAnsiTheme="minorHAnsi" w:cstheme="minorHAnsi"/>
          <w:sz w:val="22"/>
          <w:szCs w:val="22"/>
        </w:rPr>
        <w:t xml:space="preserve"> – persons, groups and other entities within the Project Area of Influence (PAI) that are directly influenced (actually or potentially) by the project and/or have been identified as most susceptible to change associated with the project, and who need to be closely engaged in identifying impacts and their significance, as well as in decision-making on mitigation and management measures;</w:t>
      </w:r>
    </w:p>
    <w:p w14:paraId="1B4073DB" w14:textId="77777777" w:rsidR="009409CA" w:rsidRPr="000A4E46" w:rsidRDefault="009409CA" w:rsidP="006169C7">
      <w:pPr>
        <w:ind w:left="720"/>
        <w:contextualSpacing/>
        <w:jc w:val="both"/>
        <w:rPr>
          <w:rFonts w:asciiTheme="minorHAnsi" w:hAnsiTheme="minorHAnsi" w:cstheme="minorHAnsi"/>
          <w:sz w:val="22"/>
          <w:szCs w:val="22"/>
        </w:rPr>
      </w:pPr>
    </w:p>
    <w:p w14:paraId="12A946F1" w14:textId="77777777" w:rsidR="00B64D59" w:rsidRPr="000A4E46" w:rsidRDefault="00B64D59" w:rsidP="00E14D2E">
      <w:pPr>
        <w:numPr>
          <w:ilvl w:val="0"/>
          <w:numId w:val="6"/>
        </w:numPr>
        <w:contextualSpacing/>
        <w:jc w:val="both"/>
        <w:rPr>
          <w:rFonts w:asciiTheme="minorHAnsi" w:hAnsiTheme="minorHAnsi" w:cstheme="minorHAnsi"/>
          <w:sz w:val="22"/>
          <w:szCs w:val="22"/>
        </w:rPr>
      </w:pPr>
      <w:r w:rsidRPr="000A4E46">
        <w:rPr>
          <w:rFonts w:asciiTheme="minorHAnsi" w:hAnsiTheme="minorHAnsi" w:cstheme="minorHAnsi"/>
          <w:b/>
          <w:sz w:val="22"/>
          <w:szCs w:val="22"/>
        </w:rPr>
        <w:t>Other Interested Parties</w:t>
      </w:r>
      <w:r w:rsidRPr="000A4E46">
        <w:rPr>
          <w:rFonts w:asciiTheme="minorHAnsi" w:hAnsiTheme="minorHAnsi" w:cstheme="minorHAnsi"/>
          <w:sz w:val="22"/>
          <w:szCs w:val="22"/>
        </w:rPr>
        <w:t xml:space="preserve"> – individuals/groups/entities that may not experience direct impacts from the Project but who consider or perceive their interests as being affected by the project and/or who could affect the project and the process of its implementation in some way; and</w:t>
      </w:r>
    </w:p>
    <w:p w14:paraId="03134FBD" w14:textId="77777777" w:rsidR="009409CA" w:rsidRPr="000A4E46" w:rsidRDefault="009409CA" w:rsidP="006169C7">
      <w:pPr>
        <w:contextualSpacing/>
        <w:jc w:val="both"/>
        <w:rPr>
          <w:rFonts w:asciiTheme="minorHAnsi" w:hAnsiTheme="minorHAnsi" w:cstheme="minorHAnsi"/>
          <w:sz w:val="22"/>
          <w:szCs w:val="22"/>
        </w:rPr>
      </w:pPr>
    </w:p>
    <w:p w14:paraId="487F8DDC" w14:textId="2F477EA0" w:rsidR="00D6191E" w:rsidRPr="000A4E46" w:rsidRDefault="00B64D59" w:rsidP="00E14D2E">
      <w:pPr>
        <w:numPr>
          <w:ilvl w:val="0"/>
          <w:numId w:val="6"/>
        </w:numPr>
        <w:contextualSpacing/>
        <w:jc w:val="both"/>
        <w:rPr>
          <w:rFonts w:asciiTheme="minorHAnsi" w:hAnsiTheme="minorHAnsi" w:cstheme="minorHAnsi"/>
          <w:b/>
          <w:sz w:val="22"/>
          <w:szCs w:val="22"/>
        </w:rPr>
      </w:pPr>
      <w:r w:rsidRPr="000A4E46">
        <w:rPr>
          <w:rFonts w:asciiTheme="minorHAnsi" w:hAnsiTheme="minorHAnsi" w:cstheme="minorHAnsi"/>
          <w:b/>
          <w:sz w:val="22"/>
          <w:szCs w:val="22"/>
        </w:rPr>
        <w:t>Vulnerable Groups</w:t>
      </w:r>
      <w:r w:rsidRPr="000A4E46">
        <w:rPr>
          <w:rFonts w:asciiTheme="minorHAnsi" w:hAnsiTheme="minorHAnsi" w:cstheme="minorHAnsi"/>
          <w:sz w:val="22"/>
          <w:szCs w:val="22"/>
          <w:lang w:bidi="th-TH"/>
        </w:rPr>
        <w:t xml:space="preserve"> – persons who may be disproportionately impacted or further disadvantaged by the project(s) as compared with any other groups due to their vulnerable</w:t>
      </w:r>
      <w:r w:rsidRPr="000A4E46">
        <w:rPr>
          <w:rFonts w:asciiTheme="minorHAnsi" w:hAnsiTheme="minorHAnsi" w:cstheme="minorHAnsi"/>
          <w:sz w:val="22"/>
          <w:szCs w:val="22"/>
        </w:rPr>
        <w:t xml:space="preserve"> status</w:t>
      </w:r>
      <w:r w:rsidRPr="000A4E46">
        <w:rPr>
          <w:rFonts w:asciiTheme="minorHAnsi" w:hAnsiTheme="minorHAnsi" w:cstheme="minorHAnsi"/>
          <w:sz w:val="22"/>
          <w:szCs w:val="22"/>
          <w:vertAlign w:val="superscript"/>
        </w:rPr>
        <w:footnoteReference w:id="1"/>
      </w:r>
      <w:r w:rsidRPr="000A4E46">
        <w:rPr>
          <w:rFonts w:asciiTheme="minorHAnsi" w:hAnsiTheme="minorHAnsi" w:cstheme="minorHAnsi"/>
          <w:sz w:val="22"/>
          <w:szCs w:val="22"/>
          <w:vertAlign w:val="superscript"/>
        </w:rPr>
        <w:t>,</w:t>
      </w:r>
      <w:r w:rsidRPr="000A4E46">
        <w:rPr>
          <w:rFonts w:asciiTheme="minorHAnsi" w:hAnsiTheme="minorHAnsi" w:cstheme="minorHAnsi"/>
          <w:sz w:val="22"/>
          <w:szCs w:val="22"/>
        </w:rPr>
        <w:t xml:space="preserve"> and that may require special engagement efforts to ensure their equal representation in the consultation and decision-making process associated with the project.</w:t>
      </w:r>
    </w:p>
    <w:p w14:paraId="64D17E50" w14:textId="77777777" w:rsidR="0047473A" w:rsidRPr="000A4E46" w:rsidRDefault="0047473A" w:rsidP="0047473A">
      <w:pPr>
        <w:ind w:left="720"/>
        <w:contextualSpacing/>
        <w:jc w:val="both"/>
        <w:rPr>
          <w:rFonts w:asciiTheme="minorHAnsi" w:hAnsiTheme="minorHAnsi" w:cstheme="minorHAnsi"/>
          <w:b/>
          <w:sz w:val="22"/>
          <w:szCs w:val="22"/>
        </w:rPr>
      </w:pPr>
    </w:p>
    <w:p w14:paraId="2E0871FE" w14:textId="406D1E3D" w:rsidR="00B64D59" w:rsidRPr="002B2AC0" w:rsidRDefault="003D67CC" w:rsidP="00E14D2E">
      <w:pPr>
        <w:pStyle w:val="Heading2"/>
        <w:numPr>
          <w:ilvl w:val="1"/>
          <w:numId w:val="10"/>
        </w:numPr>
        <w:ind w:left="-5" w:firstLine="725"/>
        <w:jc w:val="both"/>
        <w:rPr>
          <w:rFonts w:asciiTheme="minorHAnsi" w:hAnsiTheme="minorHAnsi" w:cstheme="minorHAnsi"/>
          <w:b w:val="0"/>
          <w:color w:val="0070C0"/>
          <w:lang w:eastAsia="en-US"/>
        </w:rPr>
      </w:pPr>
      <w:r w:rsidRPr="00CD613C">
        <w:rPr>
          <w:rFonts w:asciiTheme="minorHAnsi" w:hAnsiTheme="minorHAnsi" w:cstheme="minorHAnsi"/>
          <w:b w:val="0"/>
          <w:color w:val="0070C0"/>
          <w:lang w:eastAsia="en-US"/>
        </w:rPr>
        <w:t xml:space="preserve"> </w:t>
      </w:r>
      <w:bookmarkStart w:id="16" w:name="_Toc57407127"/>
      <w:r w:rsidR="00B64D59" w:rsidRPr="002B2AC0">
        <w:rPr>
          <w:rFonts w:asciiTheme="minorHAnsi" w:hAnsiTheme="minorHAnsi" w:cstheme="minorHAnsi"/>
          <w:b w:val="0"/>
          <w:color w:val="0070C0"/>
          <w:lang w:eastAsia="en-US"/>
        </w:rPr>
        <w:t xml:space="preserve">Affected </w:t>
      </w:r>
      <w:r w:rsidR="00DF5886" w:rsidRPr="002B2AC0">
        <w:rPr>
          <w:rFonts w:asciiTheme="minorHAnsi" w:hAnsiTheme="minorHAnsi" w:cstheme="minorHAnsi"/>
          <w:b w:val="0"/>
          <w:color w:val="0070C0"/>
          <w:lang w:eastAsia="en-US"/>
        </w:rPr>
        <w:t>P</w:t>
      </w:r>
      <w:r w:rsidR="00B64D59" w:rsidRPr="002B2AC0">
        <w:rPr>
          <w:rFonts w:asciiTheme="minorHAnsi" w:hAnsiTheme="minorHAnsi" w:cstheme="minorHAnsi"/>
          <w:b w:val="0"/>
          <w:color w:val="0070C0"/>
          <w:lang w:eastAsia="en-US"/>
        </w:rPr>
        <w:t>arties</w:t>
      </w:r>
      <w:bookmarkEnd w:id="16"/>
    </w:p>
    <w:p w14:paraId="1509E2F6" w14:textId="32BD84DF" w:rsidR="00C469F5" w:rsidRPr="007660E3" w:rsidRDefault="00C469F5" w:rsidP="006169C7">
      <w:pPr>
        <w:spacing w:after="231"/>
        <w:ind w:right="49" w:hanging="11"/>
        <w:jc w:val="both"/>
        <w:rPr>
          <w:rFonts w:asciiTheme="minorHAnsi" w:hAnsiTheme="minorHAnsi" w:cstheme="minorHAnsi"/>
          <w:sz w:val="22"/>
          <w:szCs w:val="22"/>
        </w:rPr>
      </w:pPr>
      <w:r w:rsidRPr="000A4E46">
        <w:rPr>
          <w:rFonts w:asciiTheme="minorHAnsi" w:hAnsiTheme="minorHAnsi" w:cstheme="minorHAnsi"/>
          <w:sz w:val="22"/>
          <w:szCs w:val="22"/>
        </w:rPr>
        <w:t xml:space="preserve">ESS10 refers to Identifying individuals, groups, and other parties that may be directly or indirectly affected by the project, positively or negatively. Affected Parties include local communities, community members and other parties that may be subject to direct impacts from the Project. The SEP focuses particularly on those directly affected, positively or adversely by the project activities.  </w:t>
      </w:r>
      <w:r w:rsidR="001833D5" w:rsidRPr="000A4E46">
        <w:rPr>
          <w:rFonts w:asciiTheme="minorHAnsi" w:hAnsiTheme="minorHAnsi" w:cstheme="minorHAnsi"/>
          <w:sz w:val="22"/>
          <w:szCs w:val="22"/>
        </w:rPr>
        <w:t>At this time</w:t>
      </w:r>
      <w:r w:rsidR="00BA4A5D" w:rsidRPr="000A4E46">
        <w:rPr>
          <w:rFonts w:asciiTheme="minorHAnsi" w:hAnsiTheme="minorHAnsi" w:cstheme="minorHAnsi"/>
          <w:sz w:val="22"/>
          <w:szCs w:val="22"/>
        </w:rPr>
        <w:t>,</w:t>
      </w:r>
      <w:r w:rsidRPr="000A4E46">
        <w:rPr>
          <w:rFonts w:asciiTheme="minorHAnsi" w:hAnsiTheme="minorHAnsi" w:cstheme="minorHAnsi"/>
          <w:sz w:val="22"/>
          <w:szCs w:val="22"/>
        </w:rPr>
        <w:t xml:space="preserve"> the client and the </w:t>
      </w:r>
      <w:r w:rsidR="00A54C03" w:rsidRPr="000A4E46">
        <w:rPr>
          <w:rFonts w:asciiTheme="minorHAnsi" w:hAnsiTheme="minorHAnsi" w:cstheme="minorHAnsi"/>
          <w:sz w:val="22"/>
          <w:szCs w:val="22"/>
        </w:rPr>
        <w:t xml:space="preserve">World Bank’s Safeguards team </w:t>
      </w:r>
      <w:r w:rsidRPr="000A4E46">
        <w:rPr>
          <w:rFonts w:asciiTheme="minorHAnsi" w:hAnsiTheme="minorHAnsi" w:cstheme="minorHAnsi"/>
          <w:sz w:val="22"/>
          <w:szCs w:val="22"/>
        </w:rPr>
        <w:t xml:space="preserve">have identified directly affected parties </w:t>
      </w:r>
      <w:r w:rsidRPr="007660E3">
        <w:rPr>
          <w:rFonts w:asciiTheme="minorHAnsi" w:hAnsiTheme="minorHAnsi" w:cstheme="minorHAnsi"/>
          <w:sz w:val="22"/>
          <w:szCs w:val="22"/>
        </w:rPr>
        <w:t>under this category as:</w:t>
      </w:r>
    </w:p>
    <w:p w14:paraId="2ABF6C18" w14:textId="572434B5" w:rsidR="009A2BA4" w:rsidRPr="00D374AD" w:rsidRDefault="009A2BA4" w:rsidP="004555B6">
      <w:pPr>
        <w:pStyle w:val="ListParagraph"/>
        <w:numPr>
          <w:ilvl w:val="0"/>
          <w:numId w:val="13"/>
        </w:numPr>
        <w:rPr>
          <w:rFonts w:asciiTheme="minorHAnsi" w:hAnsiTheme="minorHAnsi" w:cstheme="minorHAnsi"/>
          <w:sz w:val="22"/>
          <w:szCs w:val="22"/>
          <w:lang w:val="en-US"/>
        </w:rPr>
      </w:pPr>
      <w:r w:rsidRPr="00D374AD">
        <w:rPr>
          <w:rFonts w:asciiTheme="minorHAnsi" w:hAnsiTheme="minorHAnsi" w:cstheme="minorHAnsi"/>
          <w:sz w:val="22"/>
          <w:szCs w:val="22"/>
          <w:lang w:val="en-US"/>
        </w:rPr>
        <w:t>BISP</w:t>
      </w:r>
    </w:p>
    <w:p w14:paraId="5A5285A5" w14:textId="7D695C90" w:rsidR="007660E3" w:rsidRDefault="007660E3" w:rsidP="004555B6">
      <w:pPr>
        <w:pStyle w:val="ListParagraph"/>
        <w:numPr>
          <w:ilvl w:val="0"/>
          <w:numId w:val="13"/>
        </w:numPr>
        <w:rPr>
          <w:rFonts w:asciiTheme="minorHAnsi" w:hAnsiTheme="minorHAnsi" w:cstheme="minorHAnsi"/>
          <w:sz w:val="22"/>
          <w:szCs w:val="22"/>
          <w:lang w:val="en-US"/>
        </w:rPr>
      </w:pPr>
      <w:r>
        <w:rPr>
          <w:rFonts w:asciiTheme="minorHAnsi" w:hAnsiTheme="minorHAnsi" w:cstheme="minorHAnsi"/>
          <w:sz w:val="22"/>
          <w:szCs w:val="22"/>
          <w:lang w:val="en-US"/>
        </w:rPr>
        <w:t>MoNHSRC</w:t>
      </w:r>
    </w:p>
    <w:p w14:paraId="4E10FE57" w14:textId="1C7FAAAC" w:rsidR="007660E3" w:rsidRPr="00D374AD" w:rsidRDefault="007660E3" w:rsidP="004555B6">
      <w:pPr>
        <w:pStyle w:val="ListParagraph"/>
        <w:numPr>
          <w:ilvl w:val="0"/>
          <w:numId w:val="13"/>
        </w:numPr>
        <w:rPr>
          <w:rFonts w:asciiTheme="minorHAnsi" w:hAnsiTheme="minorHAnsi" w:cstheme="minorHAnsi"/>
          <w:sz w:val="22"/>
          <w:szCs w:val="22"/>
          <w:lang w:val="en-US"/>
        </w:rPr>
      </w:pPr>
      <w:r>
        <w:rPr>
          <w:rFonts w:asciiTheme="minorHAnsi" w:hAnsiTheme="minorHAnsi" w:cstheme="minorHAnsi"/>
          <w:sz w:val="22"/>
          <w:szCs w:val="22"/>
          <w:lang w:val="en-US"/>
        </w:rPr>
        <w:t>MoFEPT</w:t>
      </w:r>
    </w:p>
    <w:p w14:paraId="0D79BAB8" w14:textId="7C11A915" w:rsidR="007660E3" w:rsidRPr="00D374AD" w:rsidRDefault="007660E3" w:rsidP="004555B6">
      <w:pPr>
        <w:pStyle w:val="ListParagraph"/>
        <w:numPr>
          <w:ilvl w:val="0"/>
          <w:numId w:val="13"/>
        </w:numPr>
        <w:rPr>
          <w:rFonts w:asciiTheme="minorHAnsi" w:hAnsiTheme="minorHAnsi" w:cstheme="minorHAnsi"/>
          <w:sz w:val="22"/>
          <w:szCs w:val="22"/>
          <w:lang w:val="en-US"/>
        </w:rPr>
      </w:pPr>
      <w:r w:rsidRPr="00D374AD">
        <w:rPr>
          <w:rFonts w:asciiTheme="minorHAnsi" w:hAnsiTheme="minorHAnsi" w:cstheme="minorHAnsi"/>
          <w:sz w:val="22"/>
          <w:szCs w:val="22"/>
          <w:lang w:val="en-US"/>
        </w:rPr>
        <w:t>Provincial Health Departments</w:t>
      </w:r>
    </w:p>
    <w:p w14:paraId="5C3A85AB" w14:textId="41259BEA" w:rsidR="007660E3" w:rsidRDefault="007660E3" w:rsidP="004555B6">
      <w:pPr>
        <w:pStyle w:val="ListParagraph"/>
        <w:numPr>
          <w:ilvl w:val="0"/>
          <w:numId w:val="13"/>
        </w:numPr>
        <w:rPr>
          <w:rFonts w:asciiTheme="minorHAnsi" w:hAnsiTheme="minorHAnsi" w:cstheme="minorHAnsi"/>
          <w:sz w:val="22"/>
          <w:szCs w:val="22"/>
          <w:lang w:val="en-US"/>
        </w:rPr>
      </w:pPr>
      <w:r w:rsidRPr="00D374AD">
        <w:rPr>
          <w:rFonts w:asciiTheme="minorHAnsi" w:hAnsiTheme="minorHAnsi" w:cstheme="minorHAnsi"/>
          <w:sz w:val="22"/>
          <w:szCs w:val="22"/>
          <w:lang w:val="en-US"/>
        </w:rPr>
        <w:t>Provincial Education Departments</w:t>
      </w:r>
    </w:p>
    <w:p w14:paraId="5ADB496E" w14:textId="35E88E64" w:rsidR="00257E3E" w:rsidRDefault="00257E3E" w:rsidP="004555B6">
      <w:pPr>
        <w:pStyle w:val="ListParagraph"/>
        <w:numPr>
          <w:ilvl w:val="0"/>
          <w:numId w:val="13"/>
        </w:numPr>
        <w:rPr>
          <w:rFonts w:asciiTheme="minorHAnsi" w:hAnsiTheme="minorHAnsi" w:cstheme="minorHAnsi"/>
          <w:sz w:val="22"/>
          <w:szCs w:val="22"/>
          <w:lang w:val="en-US"/>
        </w:rPr>
      </w:pPr>
      <w:r>
        <w:rPr>
          <w:rFonts w:asciiTheme="minorHAnsi" w:hAnsiTheme="minorHAnsi" w:cstheme="minorHAnsi"/>
          <w:sz w:val="22"/>
          <w:szCs w:val="22"/>
          <w:lang w:val="en-US"/>
        </w:rPr>
        <w:t>BISP beneficiaries</w:t>
      </w:r>
    </w:p>
    <w:p w14:paraId="35AB704A" w14:textId="6D6F3D27" w:rsidR="00257E3E" w:rsidRDefault="00257E3E" w:rsidP="004555B6">
      <w:pPr>
        <w:pStyle w:val="ListParagraph"/>
        <w:numPr>
          <w:ilvl w:val="0"/>
          <w:numId w:val="13"/>
        </w:numPr>
        <w:rPr>
          <w:rFonts w:asciiTheme="minorHAnsi" w:hAnsiTheme="minorHAnsi" w:cstheme="minorHAnsi"/>
          <w:sz w:val="22"/>
          <w:szCs w:val="22"/>
          <w:lang w:val="en-US"/>
        </w:rPr>
      </w:pPr>
      <w:r>
        <w:rPr>
          <w:rFonts w:asciiTheme="minorHAnsi" w:hAnsiTheme="minorHAnsi" w:cstheme="minorHAnsi"/>
          <w:sz w:val="22"/>
          <w:szCs w:val="22"/>
          <w:lang w:val="en-US"/>
        </w:rPr>
        <w:t>Implementation partners</w:t>
      </w:r>
    </w:p>
    <w:p w14:paraId="1E442FF0" w14:textId="51C3BCAB" w:rsidR="00257E3E" w:rsidRPr="00D374AD" w:rsidRDefault="00257E3E" w:rsidP="004555B6">
      <w:pPr>
        <w:pStyle w:val="ListParagraph"/>
        <w:numPr>
          <w:ilvl w:val="0"/>
          <w:numId w:val="13"/>
        </w:numPr>
        <w:rPr>
          <w:rFonts w:asciiTheme="minorHAnsi" w:hAnsiTheme="minorHAnsi" w:cstheme="minorHAnsi"/>
          <w:sz w:val="22"/>
          <w:szCs w:val="22"/>
          <w:lang w:val="en-US"/>
        </w:rPr>
      </w:pPr>
      <w:r>
        <w:rPr>
          <w:rFonts w:asciiTheme="minorHAnsi" w:hAnsiTheme="minorHAnsi" w:cstheme="minorHAnsi"/>
          <w:sz w:val="22"/>
          <w:szCs w:val="22"/>
          <w:lang w:val="en-US"/>
        </w:rPr>
        <w:t>Informal workers being surveyed</w:t>
      </w:r>
    </w:p>
    <w:p w14:paraId="44C87991" w14:textId="77777777" w:rsidR="0012401F" w:rsidRPr="000A4E46" w:rsidRDefault="0012401F" w:rsidP="009D26F2">
      <w:pPr>
        <w:rPr>
          <w:lang w:eastAsia="en-US"/>
        </w:rPr>
      </w:pPr>
    </w:p>
    <w:p w14:paraId="4847D4E0" w14:textId="3D0DA24A" w:rsidR="00B64D59" w:rsidRPr="002B2AC0" w:rsidRDefault="00B64D59" w:rsidP="00E14D2E">
      <w:pPr>
        <w:pStyle w:val="Heading2"/>
        <w:numPr>
          <w:ilvl w:val="1"/>
          <w:numId w:val="10"/>
        </w:numPr>
        <w:ind w:left="-5" w:firstLine="725"/>
        <w:jc w:val="both"/>
        <w:rPr>
          <w:rFonts w:asciiTheme="minorHAnsi" w:hAnsiTheme="minorHAnsi" w:cstheme="minorHAnsi"/>
          <w:b w:val="0"/>
          <w:color w:val="0070C0"/>
          <w:lang w:eastAsia="en-US"/>
        </w:rPr>
      </w:pPr>
      <w:bookmarkStart w:id="17" w:name="_Toc57407128"/>
      <w:r w:rsidRPr="002B2AC0">
        <w:rPr>
          <w:rFonts w:asciiTheme="minorHAnsi" w:hAnsiTheme="minorHAnsi" w:cstheme="minorHAnsi"/>
          <w:b w:val="0"/>
          <w:color w:val="0070C0"/>
          <w:lang w:eastAsia="en-US"/>
        </w:rPr>
        <w:t xml:space="preserve">Other </w:t>
      </w:r>
      <w:r w:rsidR="00DF5886" w:rsidRPr="002B2AC0">
        <w:rPr>
          <w:rFonts w:asciiTheme="minorHAnsi" w:hAnsiTheme="minorHAnsi" w:cstheme="minorHAnsi"/>
          <w:b w:val="0"/>
          <w:color w:val="0070C0"/>
          <w:lang w:eastAsia="en-US"/>
        </w:rPr>
        <w:t>I</w:t>
      </w:r>
      <w:r w:rsidRPr="002B2AC0">
        <w:rPr>
          <w:rFonts w:asciiTheme="minorHAnsi" w:hAnsiTheme="minorHAnsi" w:cstheme="minorHAnsi"/>
          <w:b w:val="0"/>
          <w:color w:val="0070C0"/>
          <w:lang w:eastAsia="en-US"/>
        </w:rPr>
        <w:t xml:space="preserve">nterested </w:t>
      </w:r>
      <w:r w:rsidR="00DF5886" w:rsidRPr="002B2AC0">
        <w:rPr>
          <w:rFonts w:asciiTheme="minorHAnsi" w:hAnsiTheme="minorHAnsi" w:cstheme="minorHAnsi"/>
          <w:b w:val="0"/>
          <w:color w:val="0070C0"/>
          <w:lang w:eastAsia="en-US"/>
        </w:rPr>
        <w:t>P</w:t>
      </w:r>
      <w:r w:rsidRPr="002B2AC0">
        <w:rPr>
          <w:rFonts w:asciiTheme="minorHAnsi" w:hAnsiTheme="minorHAnsi" w:cstheme="minorHAnsi"/>
          <w:b w:val="0"/>
          <w:color w:val="0070C0"/>
          <w:lang w:eastAsia="en-US"/>
        </w:rPr>
        <w:t>arties</w:t>
      </w:r>
      <w:bookmarkEnd w:id="17"/>
    </w:p>
    <w:p w14:paraId="51982FD8" w14:textId="7AF6572E" w:rsidR="00FD7324" w:rsidRPr="000A4E46" w:rsidRDefault="00FD7324" w:rsidP="006169C7">
      <w:pPr>
        <w:jc w:val="both"/>
        <w:rPr>
          <w:rFonts w:asciiTheme="minorHAnsi" w:hAnsiTheme="minorHAnsi" w:cstheme="minorHAnsi"/>
          <w:sz w:val="22"/>
          <w:szCs w:val="22"/>
          <w:lang w:bidi="th-TH"/>
        </w:rPr>
      </w:pPr>
      <w:r w:rsidRPr="000A4E46">
        <w:rPr>
          <w:rFonts w:asciiTheme="minorHAnsi" w:hAnsiTheme="minorHAnsi" w:cstheme="minorHAnsi"/>
          <w:sz w:val="22"/>
          <w:szCs w:val="22"/>
          <w:lang w:bidi="th-TH"/>
        </w:rPr>
        <w:t xml:space="preserve">There may be broader stakeholders who may be interested in the project because it indirectly affects their work or has some bearing on it. As elucidated in the ESS10, while these groups may not be directly affected by the project, they may have a role in the project preparation or have a broader concern </w:t>
      </w:r>
      <w:r w:rsidR="00F365EA" w:rsidRPr="000A4E46">
        <w:rPr>
          <w:rFonts w:asciiTheme="minorHAnsi" w:hAnsiTheme="minorHAnsi" w:cstheme="minorHAnsi"/>
          <w:sz w:val="22"/>
          <w:szCs w:val="22"/>
          <w:lang w:bidi="th-TH"/>
        </w:rPr>
        <w:t>including for, but not limited to, information dissemination, awareness raising, community mobilization, and feedback</w:t>
      </w:r>
      <w:r w:rsidRPr="000A4E46">
        <w:rPr>
          <w:rFonts w:asciiTheme="minorHAnsi" w:hAnsiTheme="minorHAnsi" w:cstheme="minorHAnsi"/>
          <w:sz w:val="22"/>
          <w:szCs w:val="22"/>
          <w:lang w:bidi="th-TH"/>
        </w:rPr>
        <w:t>. Interested parties under this category may be identified as:</w:t>
      </w:r>
    </w:p>
    <w:p w14:paraId="23BF3DEF" w14:textId="7AB7CECA" w:rsidR="009D26F2" w:rsidRDefault="009D26F2" w:rsidP="006169C7">
      <w:pPr>
        <w:jc w:val="both"/>
        <w:rPr>
          <w:rFonts w:asciiTheme="minorHAnsi" w:hAnsiTheme="minorHAnsi" w:cstheme="minorHAnsi"/>
          <w:sz w:val="22"/>
          <w:szCs w:val="22"/>
        </w:rPr>
      </w:pPr>
    </w:p>
    <w:p w14:paraId="0786DED4" w14:textId="51F9A96B" w:rsidR="00CA7A21" w:rsidRPr="00994F6A" w:rsidRDefault="00CA7A21" w:rsidP="00CA7A21">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t>Aurat Foundation</w:t>
      </w:r>
    </w:p>
    <w:p w14:paraId="71E55259" w14:textId="0ACD3778" w:rsidR="00CA7A21" w:rsidRPr="00994F6A" w:rsidRDefault="00CA7A21" w:rsidP="00994F6A">
      <w:pPr>
        <w:pStyle w:val="ListParagraph"/>
        <w:numPr>
          <w:ilvl w:val="0"/>
          <w:numId w:val="16"/>
        </w:numPr>
        <w:rPr>
          <w:rFonts w:asciiTheme="minorHAnsi" w:hAnsiTheme="minorHAnsi" w:cstheme="minorHAnsi"/>
          <w:sz w:val="22"/>
          <w:szCs w:val="22"/>
          <w:lang w:val="en-US"/>
        </w:rPr>
      </w:pPr>
      <w:r>
        <w:rPr>
          <w:rFonts w:asciiTheme="minorHAnsi" w:hAnsiTheme="minorHAnsi" w:cstheme="minorHAnsi"/>
          <w:sz w:val="22"/>
          <w:szCs w:val="22"/>
          <w:lang w:val="en-US"/>
        </w:rPr>
        <w:t>AKF</w:t>
      </w:r>
    </w:p>
    <w:p w14:paraId="3364D699" w14:textId="0D206E45" w:rsidR="00564225" w:rsidRDefault="00CA7A21" w:rsidP="004555B6">
      <w:pPr>
        <w:pStyle w:val="ListParagraph"/>
        <w:numPr>
          <w:ilvl w:val="0"/>
          <w:numId w:val="16"/>
        </w:numPr>
        <w:jc w:val="both"/>
        <w:rPr>
          <w:rFonts w:asciiTheme="minorHAnsi" w:hAnsiTheme="minorHAnsi" w:cstheme="minorHAnsi"/>
          <w:sz w:val="22"/>
          <w:szCs w:val="22"/>
          <w:lang w:val="en-US" w:bidi="th-TH"/>
        </w:rPr>
      </w:pPr>
      <w:r>
        <w:rPr>
          <w:rFonts w:asciiTheme="minorHAnsi" w:hAnsiTheme="minorHAnsi" w:cstheme="minorHAnsi"/>
          <w:sz w:val="22"/>
          <w:szCs w:val="22"/>
          <w:lang w:val="en-US" w:bidi="th-TH"/>
        </w:rPr>
        <w:t>Digital Rights Foundation</w:t>
      </w:r>
      <w:r w:rsidRPr="009B2BA1" w:rsidDel="00CA7A21">
        <w:rPr>
          <w:rFonts w:asciiTheme="minorHAnsi" w:hAnsiTheme="minorHAnsi" w:cstheme="minorHAnsi"/>
          <w:sz w:val="22"/>
          <w:szCs w:val="22"/>
          <w:lang w:val="en-US" w:bidi="th-TH"/>
        </w:rPr>
        <w:t xml:space="preserve"> </w:t>
      </w:r>
    </w:p>
    <w:p w14:paraId="4B983794" w14:textId="299901C8" w:rsidR="00994F6A" w:rsidRDefault="00994F6A" w:rsidP="004555B6">
      <w:pPr>
        <w:pStyle w:val="ListParagraph"/>
        <w:numPr>
          <w:ilvl w:val="0"/>
          <w:numId w:val="16"/>
        </w:numPr>
        <w:jc w:val="both"/>
        <w:rPr>
          <w:rFonts w:asciiTheme="minorHAnsi" w:hAnsiTheme="minorHAnsi" w:cstheme="minorHAnsi"/>
          <w:sz w:val="22"/>
          <w:szCs w:val="22"/>
          <w:lang w:val="en-US" w:bidi="th-TH"/>
        </w:rPr>
      </w:pPr>
      <w:r w:rsidRPr="004648DE">
        <w:rPr>
          <w:rFonts w:asciiTheme="minorHAnsi" w:hAnsiTheme="minorHAnsi" w:cstheme="minorHAnsi"/>
          <w:sz w:val="22"/>
          <w:szCs w:val="22"/>
          <w:lang w:val="en-US"/>
        </w:rPr>
        <w:t>Federal EPA</w:t>
      </w:r>
    </w:p>
    <w:p w14:paraId="2CAB2C25" w14:textId="0C18D176" w:rsidR="00994F6A" w:rsidRPr="00994F6A" w:rsidRDefault="00994F6A" w:rsidP="00994F6A">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t>German Red Cross</w:t>
      </w:r>
    </w:p>
    <w:p w14:paraId="5BBA4FBE" w14:textId="77777777" w:rsidR="00994F6A" w:rsidRPr="00D374AD" w:rsidRDefault="00994F6A" w:rsidP="00994F6A">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t>IDS</w:t>
      </w:r>
    </w:p>
    <w:p w14:paraId="28834AF8" w14:textId="77777777" w:rsidR="00994F6A" w:rsidRPr="004E5533" w:rsidRDefault="00994F6A" w:rsidP="00994F6A">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t>ILO</w:t>
      </w:r>
    </w:p>
    <w:p w14:paraId="549DD211" w14:textId="20FC4EAA" w:rsidR="00994F6A" w:rsidRPr="00994F6A" w:rsidRDefault="00994F6A" w:rsidP="00994F6A">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t>Karandaaz Pakistan</w:t>
      </w:r>
    </w:p>
    <w:p w14:paraId="36E56EBB" w14:textId="50A05EE2" w:rsidR="00C4579D" w:rsidRPr="00D374AD" w:rsidRDefault="00C4579D" w:rsidP="004555B6">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t>Ministry of Climate Change</w:t>
      </w:r>
    </w:p>
    <w:p w14:paraId="50AE8438" w14:textId="67F06129" w:rsidR="00C4579D" w:rsidRPr="00D374AD" w:rsidRDefault="004F720E" w:rsidP="004555B6">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t>Ministry of Information Technology and Telecommunication</w:t>
      </w:r>
    </w:p>
    <w:p w14:paraId="0BCC4661" w14:textId="6D5CBDC8" w:rsidR="004F720E" w:rsidRPr="00994F6A" w:rsidRDefault="004F720E" w:rsidP="004555B6">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lastRenderedPageBreak/>
        <w:t>Ministry of Overseas Pakistanis and Human Resource Development</w:t>
      </w:r>
    </w:p>
    <w:p w14:paraId="19E9A010" w14:textId="39110DC9" w:rsidR="00994F6A" w:rsidRPr="00994F6A" w:rsidRDefault="00994F6A" w:rsidP="00994F6A">
      <w:pPr>
        <w:pStyle w:val="ListParagraph"/>
        <w:numPr>
          <w:ilvl w:val="0"/>
          <w:numId w:val="16"/>
        </w:numPr>
        <w:rPr>
          <w:rFonts w:asciiTheme="minorHAnsi" w:hAnsiTheme="minorHAnsi" w:cstheme="minorHAnsi"/>
          <w:sz w:val="22"/>
          <w:szCs w:val="22"/>
          <w:lang w:bidi="th-TH"/>
        </w:rPr>
      </w:pPr>
      <w:r w:rsidRPr="00D374AD">
        <w:rPr>
          <w:rFonts w:asciiTheme="minorHAnsi" w:hAnsiTheme="minorHAnsi" w:cstheme="minorHAnsi"/>
          <w:sz w:val="22"/>
          <w:szCs w:val="22"/>
          <w:lang w:val="en-US"/>
        </w:rPr>
        <w:t>NADRA</w:t>
      </w:r>
    </w:p>
    <w:p w14:paraId="2D6EFBC7" w14:textId="74482310" w:rsidR="004F720E" w:rsidRPr="00994F6A" w:rsidRDefault="00994F6A" w:rsidP="00994F6A">
      <w:pPr>
        <w:pStyle w:val="ListParagraph"/>
        <w:numPr>
          <w:ilvl w:val="0"/>
          <w:numId w:val="16"/>
        </w:numPr>
        <w:jc w:val="both"/>
        <w:rPr>
          <w:rFonts w:asciiTheme="minorHAnsi" w:hAnsiTheme="minorHAnsi" w:cstheme="minorHAnsi"/>
          <w:sz w:val="22"/>
          <w:szCs w:val="22"/>
        </w:rPr>
      </w:pPr>
      <w:r>
        <w:rPr>
          <w:rFonts w:asciiTheme="minorHAnsi" w:hAnsiTheme="minorHAnsi" w:cstheme="minorHAnsi"/>
          <w:sz w:val="22"/>
          <w:szCs w:val="22"/>
          <w:lang w:val="en-US" w:bidi="th-TH"/>
        </w:rPr>
        <w:t>OPM</w:t>
      </w:r>
    </w:p>
    <w:p w14:paraId="1476D250" w14:textId="03164345" w:rsidR="004F720E" w:rsidRDefault="00AD5981" w:rsidP="004555B6">
      <w:pPr>
        <w:pStyle w:val="ListParagraph"/>
        <w:numPr>
          <w:ilvl w:val="0"/>
          <w:numId w:val="16"/>
        </w:numPr>
        <w:rPr>
          <w:rFonts w:asciiTheme="minorHAnsi" w:hAnsiTheme="minorHAnsi" w:cstheme="minorHAnsi"/>
          <w:sz w:val="22"/>
          <w:szCs w:val="22"/>
          <w:lang w:val="en-US"/>
        </w:rPr>
      </w:pPr>
      <w:r w:rsidRPr="004648DE">
        <w:rPr>
          <w:rFonts w:asciiTheme="minorHAnsi" w:hAnsiTheme="minorHAnsi" w:cstheme="minorHAnsi"/>
          <w:sz w:val="22"/>
          <w:szCs w:val="22"/>
          <w:lang w:val="en-US"/>
        </w:rPr>
        <w:t>Provincial</w:t>
      </w:r>
      <w:r w:rsidR="004F720E" w:rsidRPr="004648DE">
        <w:rPr>
          <w:rFonts w:asciiTheme="minorHAnsi" w:hAnsiTheme="minorHAnsi" w:cstheme="minorHAnsi"/>
          <w:sz w:val="22"/>
          <w:szCs w:val="22"/>
          <w:lang w:val="en-US"/>
        </w:rPr>
        <w:t xml:space="preserve"> EPAs</w:t>
      </w:r>
    </w:p>
    <w:p w14:paraId="78851AD5" w14:textId="4B8AFBCB" w:rsidR="009D26F2" w:rsidRPr="00D374AD" w:rsidRDefault="007660E3" w:rsidP="004555B6">
      <w:pPr>
        <w:pStyle w:val="ListParagraph"/>
        <w:numPr>
          <w:ilvl w:val="0"/>
          <w:numId w:val="16"/>
        </w:numPr>
        <w:jc w:val="both"/>
        <w:rPr>
          <w:rFonts w:asciiTheme="minorHAnsi" w:hAnsiTheme="minorHAnsi" w:cstheme="minorHAnsi"/>
          <w:sz w:val="22"/>
          <w:szCs w:val="22"/>
          <w:lang w:bidi="th-TH"/>
        </w:rPr>
      </w:pPr>
      <w:r w:rsidRPr="00D374AD">
        <w:rPr>
          <w:rFonts w:asciiTheme="minorHAnsi" w:hAnsiTheme="minorHAnsi" w:cstheme="minorHAnsi"/>
          <w:sz w:val="22"/>
          <w:szCs w:val="22"/>
          <w:lang w:bidi="th-TH"/>
        </w:rPr>
        <w:t>PPAF</w:t>
      </w:r>
    </w:p>
    <w:p w14:paraId="488CBD3C" w14:textId="1631E173" w:rsidR="007660E3" w:rsidRPr="00D374AD" w:rsidRDefault="007660E3" w:rsidP="004555B6">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t>Pakistan Bureau of Statistics</w:t>
      </w:r>
    </w:p>
    <w:p w14:paraId="5A76CC39" w14:textId="77777777" w:rsidR="00994F6A" w:rsidRPr="00D374AD" w:rsidRDefault="00994F6A" w:rsidP="00994F6A">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t>RSPN</w:t>
      </w:r>
    </w:p>
    <w:p w14:paraId="2113B91A" w14:textId="75E777DB" w:rsidR="007660E3" w:rsidRPr="00D374AD" w:rsidRDefault="007660E3" w:rsidP="004555B6">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t>SDPI</w:t>
      </w:r>
    </w:p>
    <w:p w14:paraId="4BEE13F4" w14:textId="62EDE383" w:rsidR="00C4579D" w:rsidRPr="00D374AD" w:rsidRDefault="00CA7A21" w:rsidP="004555B6">
      <w:pPr>
        <w:pStyle w:val="ListParagraph"/>
        <w:numPr>
          <w:ilvl w:val="0"/>
          <w:numId w:val="16"/>
        </w:numPr>
        <w:jc w:val="both"/>
        <w:rPr>
          <w:rFonts w:asciiTheme="minorHAnsi" w:hAnsiTheme="minorHAnsi" w:cstheme="minorHAnsi"/>
          <w:sz w:val="22"/>
          <w:szCs w:val="22"/>
          <w:lang w:bidi="th-TH"/>
        </w:rPr>
      </w:pPr>
      <w:r w:rsidRPr="009B2BA1">
        <w:rPr>
          <w:rFonts w:asciiTheme="minorHAnsi" w:hAnsiTheme="minorHAnsi" w:cstheme="minorHAnsi"/>
          <w:sz w:val="22"/>
          <w:szCs w:val="22"/>
          <w:lang w:val="en-US" w:bidi="th-TH"/>
        </w:rPr>
        <w:t>Social Protection And Poverty Alleviation Division</w:t>
      </w:r>
      <w:r>
        <w:rPr>
          <w:rFonts w:asciiTheme="minorHAnsi" w:hAnsiTheme="minorHAnsi" w:cstheme="minorHAnsi"/>
          <w:sz w:val="22"/>
          <w:szCs w:val="22"/>
          <w:lang w:val="en-US" w:bidi="th-TH"/>
        </w:rPr>
        <w:t xml:space="preserve"> </w:t>
      </w:r>
    </w:p>
    <w:p w14:paraId="2E65D2EF" w14:textId="12A2C249" w:rsidR="00AD5981" w:rsidRPr="00D374AD" w:rsidRDefault="00AD5981" w:rsidP="004555B6">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t xml:space="preserve">SPRC </w:t>
      </w:r>
    </w:p>
    <w:p w14:paraId="436351CA" w14:textId="47CC9651" w:rsidR="00C4579D" w:rsidRPr="00D374AD" w:rsidRDefault="00C4579D" w:rsidP="004555B6">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t>UNICEF</w:t>
      </w:r>
    </w:p>
    <w:p w14:paraId="1829DB1E" w14:textId="59363A92" w:rsidR="00D36F57" w:rsidRPr="00072499" w:rsidRDefault="00D36F57" w:rsidP="004555B6">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t>Mobile Service Providers</w:t>
      </w:r>
    </w:p>
    <w:p w14:paraId="1071CA42" w14:textId="7ED6E2B2" w:rsidR="00D36F57" w:rsidRPr="00D374AD" w:rsidRDefault="00D36F57" w:rsidP="004555B6">
      <w:pPr>
        <w:pStyle w:val="ListParagraph"/>
        <w:numPr>
          <w:ilvl w:val="0"/>
          <w:numId w:val="16"/>
        </w:numPr>
        <w:jc w:val="both"/>
        <w:rPr>
          <w:rFonts w:asciiTheme="minorHAnsi" w:hAnsiTheme="minorHAnsi" w:cstheme="minorHAnsi"/>
          <w:sz w:val="22"/>
          <w:szCs w:val="22"/>
          <w:lang w:bidi="th-TH"/>
        </w:rPr>
      </w:pPr>
      <w:r>
        <w:rPr>
          <w:rFonts w:asciiTheme="minorHAnsi" w:hAnsiTheme="minorHAnsi" w:cstheme="minorHAnsi"/>
          <w:sz w:val="22"/>
          <w:szCs w:val="22"/>
          <w:lang w:val="en-US" w:bidi="th-TH"/>
        </w:rPr>
        <w:t>Banks in particular Bank Alfalah and Habib Bank who are presently engaged with BISP</w:t>
      </w:r>
    </w:p>
    <w:p w14:paraId="6D906D88" w14:textId="77777777" w:rsidR="00FD7324" w:rsidRPr="000A4E46" w:rsidRDefault="00FD7324" w:rsidP="006169C7">
      <w:pPr>
        <w:jc w:val="both"/>
        <w:rPr>
          <w:rFonts w:asciiTheme="minorHAnsi" w:hAnsiTheme="minorHAnsi" w:cstheme="minorHAnsi"/>
          <w:sz w:val="22"/>
          <w:szCs w:val="22"/>
          <w:lang w:bidi="th-TH"/>
        </w:rPr>
      </w:pPr>
    </w:p>
    <w:p w14:paraId="58C6E3D4" w14:textId="287902EA" w:rsidR="005D481D" w:rsidRPr="000A4E46" w:rsidRDefault="00FD7324" w:rsidP="006169C7">
      <w:pPr>
        <w:jc w:val="both"/>
        <w:rPr>
          <w:rFonts w:asciiTheme="minorHAnsi" w:hAnsiTheme="minorHAnsi" w:cstheme="minorHAnsi"/>
          <w:sz w:val="22"/>
          <w:szCs w:val="22"/>
          <w:lang w:bidi="th-TH"/>
        </w:rPr>
      </w:pPr>
      <w:r w:rsidRPr="000A4E46">
        <w:rPr>
          <w:rFonts w:asciiTheme="minorHAnsi" w:hAnsiTheme="minorHAnsi" w:cstheme="minorHAnsi"/>
          <w:sz w:val="22"/>
          <w:szCs w:val="22"/>
          <w:lang w:bidi="th-TH"/>
        </w:rPr>
        <w:t>The SEP process will include conducting consultations with representatives of each of these groups and defin</w:t>
      </w:r>
      <w:r w:rsidR="007D15D5" w:rsidRPr="000A4E46">
        <w:rPr>
          <w:rFonts w:asciiTheme="minorHAnsi" w:hAnsiTheme="minorHAnsi" w:cstheme="minorHAnsi"/>
          <w:sz w:val="22"/>
          <w:szCs w:val="22"/>
          <w:lang w:bidi="th-TH"/>
        </w:rPr>
        <w:t>ing</w:t>
      </w:r>
      <w:r w:rsidRPr="000A4E46">
        <w:rPr>
          <w:rFonts w:asciiTheme="minorHAnsi" w:hAnsiTheme="minorHAnsi" w:cstheme="minorHAnsi"/>
          <w:sz w:val="22"/>
          <w:szCs w:val="22"/>
          <w:lang w:bidi="th-TH"/>
        </w:rPr>
        <w:t xml:space="preserve"> a strategy for continual engagement with each of them throughout the project life.</w:t>
      </w:r>
    </w:p>
    <w:p w14:paraId="457186A7" w14:textId="77777777" w:rsidR="0047473A" w:rsidRPr="000A4E46" w:rsidRDefault="0047473A" w:rsidP="006169C7">
      <w:pPr>
        <w:jc w:val="both"/>
        <w:rPr>
          <w:rFonts w:asciiTheme="minorHAnsi" w:hAnsiTheme="minorHAnsi" w:cstheme="minorHAnsi"/>
          <w:sz w:val="22"/>
          <w:szCs w:val="22"/>
        </w:rPr>
      </w:pPr>
    </w:p>
    <w:p w14:paraId="611F2BBB" w14:textId="36D82976" w:rsidR="009409CA" w:rsidRPr="002B2AC0" w:rsidRDefault="00B64D59" w:rsidP="00E14D2E">
      <w:pPr>
        <w:pStyle w:val="Heading2"/>
        <w:numPr>
          <w:ilvl w:val="1"/>
          <w:numId w:val="10"/>
        </w:numPr>
        <w:ind w:left="-5" w:firstLine="725"/>
        <w:jc w:val="both"/>
        <w:rPr>
          <w:rFonts w:asciiTheme="minorHAnsi" w:hAnsiTheme="minorHAnsi" w:cstheme="minorHAnsi"/>
          <w:b w:val="0"/>
          <w:color w:val="0070C0"/>
          <w:lang w:eastAsia="en-US"/>
        </w:rPr>
      </w:pPr>
      <w:bookmarkStart w:id="18" w:name="_Toc57407129"/>
      <w:r w:rsidRPr="002B2AC0">
        <w:rPr>
          <w:rFonts w:asciiTheme="minorHAnsi" w:hAnsiTheme="minorHAnsi" w:cstheme="minorHAnsi"/>
          <w:b w:val="0"/>
          <w:color w:val="0070C0"/>
          <w:lang w:eastAsia="en-US"/>
        </w:rPr>
        <w:t xml:space="preserve">Disadvantaged / </w:t>
      </w:r>
      <w:r w:rsidR="00DF5886" w:rsidRPr="002B2AC0">
        <w:rPr>
          <w:rFonts w:asciiTheme="minorHAnsi" w:hAnsiTheme="minorHAnsi" w:cstheme="minorHAnsi"/>
          <w:b w:val="0"/>
          <w:color w:val="0070C0"/>
          <w:lang w:eastAsia="en-US"/>
        </w:rPr>
        <w:t>V</w:t>
      </w:r>
      <w:r w:rsidRPr="002B2AC0">
        <w:rPr>
          <w:rFonts w:asciiTheme="minorHAnsi" w:hAnsiTheme="minorHAnsi" w:cstheme="minorHAnsi"/>
          <w:b w:val="0"/>
          <w:color w:val="0070C0"/>
          <w:lang w:eastAsia="en-US"/>
        </w:rPr>
        <w:t xml:space="preserve">ulnerable </w:t>
      </w:r>
      <w:r w:rsidR="00DF5886" w:rsidRPr="002B2AC0">
        <w:rPr>
          <w:rFonts w:asciiTheme="minorHAnsi" w:hAnsiTheme="minorHAnsi" w:cstheme="minorHAnsi"/>
          <w:b w:val="0"/>
          <w:color w:val="0070C0"/>
          <w:lang w:eastAsia="en-US"/>
        </w:rPr>
        <w:t>I</w:t>
      </w:r>
      <w:r w:rsidRPr="002B2AC0">
        <w:rPr>
          <w:rFonts w:asciiTheme="minorHAnsi" w:hAnsiTheme="minorHAnsi" w:cstheme="minorHAnsi"/>
          <w:b w:val="0"/>
          <w:color w:val="0070C0"/>
          <w:lang w:eastAsia="en-US"/>
        </w:rPr>
        <w:t xml:space="preserve">ndividuals or </w:t>
      </w:r>
      <w:r w:rsidR="00DF5886" w:rsidRPr="002B2AC0">
        <w:rPr>
          <w:rFonts w:asciiTheme="minorHAnsi" w:hAnsiTheme="minorHAnsi" w:cstheme="minorHAnsi"/>
          <w:b w:val="0"/>
          <w:color w:val="0070C0"/>
          <w:lang w:eastAsia="en-US"/>
        </w:rPr>
        <w:t>G</w:t>
      </w:r>
      <w:r w:rsidRPr="002B2AC0">
        <w:rPr>
          <w:rFonts w:asciiTheme="minorHAnsi" w:hAnsiTheme="minorHAnsi" w:cstheme="minorHAnsi"/>
          <w:b w:val="0"/>
          <w:color w:val="0070C0"/>
          <w:lang w:eastAsia="en-US"/>
        </w:rPr>
        <w:t>roups</w:t>
      </w:r>
      <w:bookmarkEnd w:id="18"/>
    </w:p>
    <w:p w14:paraId="5E2B108A" w14:textId="35265F8A" w:rsidR="006E375E" w:rsidRPr="000A4E46" w:rsidRDefault="00BD2688" w:rsidP="006E375E">
      <w:pPr>
        <w:spacing w:after="231"/>
        <w:ind w:right="49" w:hanging="11"/>
        <w:jc w:val="both"/>
        <w:rPr>
          <w:rFonts w:asciiTheme="minorHAnsi" w:hAnsiTheme="minorHAnsi" w:cstheme="minorHAnsi"/>
          <w:sz w:val="22"/>
          <w:szCs w:val="22"/>
        </w:rPr>
      </w:pPr>
      <w:r w:rsidRPr="000A4E46">
        <w:rPr>
          <w:rFonts w:asciiTheme="minorHAnsi" w:hAnsiTheme="minorHAnsi" w:cstheme="minorHAnsi"/>
          <w:sz w:val="22"/>
          <w:szCs w:val="22"/>
        </w:rPr>
        <w:t xml:space="preserve">It is particularly important to understand whether project impacts may disproportionately fall on disadvantaged or vulnerable individuals or groups, who often do not have a voice to express their concerns or understand the impact of a project. It would also be critical to ensure that awareness raising and stakeholder engagement with disadvantaged or vulnerable individuals or groups (on infectious diseases and medical treatments in particular,) be adapted to take into account such groups or individuals particular sensitivities, concerns and cultural sensitivities and to ensure a full understanding of project activities and benefits. The vulnerability may stem from person’s origin, gender, age, health condition, literacy levels, economic deficiency and financial insecurity, disadvantaged status in the community (e.g. religious and ethnic minorities or fringe groups), dependence on other individuals or natural resources, especially those living in remote, insecure or inaccessible areas, etc. Engagement with the vulnerable groups and individuals often requires the application of specific measures and assistance aimed at the facilitation of their participation in the project-related decision making so that their awareness of and input to the overall process are commensurate to those of the other stakeholders. </w:t>
      </w:r>
    </w:p>
    <w:p w14:paraId="7A52EF63" w14:textId="77777777" w:rsidR="00BD2688" w:rsidRPr="000A4E46" w:rsidRDefault="00BD2688" w:rsidP="00BD2688">
      <w:pPr>
        <w:jc w:val="both"/>
        <w:rPr>
          <w:rFonts w:asciiTheme="minorHAnsi" w:hAnsiTheme="minorHAnsi" w:cstheme="minorHAnsi"/>
          <w:sz w:val="22"/>
          <w:szCs w:val="22"/>
          <w:lang w:bidi="th-TH"/>
        </w:rPr>
      </w:pPr>
      <w:r w:rsidRPr="000A4E46">
        <w:rPr>
          <w:rFonts w:asciiTheme="minorHAnsi" w:hAnsiTheme="minorHAnsi" w:cstheme="minorHAnsi"/>
          <w:sz w:val="22"/>
          <w:szCs w:val="22"/>
          <w:lang w:bidi="th-TH"/>
        </w:rPr>
        <w:t xml:space="preserve">In this Project, the vulnerable or disadvantaged groups may include, but are not limited to the following: </w:t>
      </w:r>
    </w:p>
    <w:p w14:paraId="5AB6B202" w14:textId="77777777" w:rsidR="00BD2688" w:rsidRPr="00FB5834" w:rsidRDefault="00BD2688" w:rsidP="00BD2688">
      <w:pPr>
        <w:jc w:val="both"/>
        <w:rPr>
          <w:rFonts w:asciiTheme="minorHAnsi" w:hAnsiTheme="minorHAnsi" w:cstheme="minorHAnsi"/>
          <w:sz w:val="22"/>
          <w:szCs w:val="22"/>
        </w:rPr>
      </w:pPr>
    </w:p>
    <w:p w14:paraId="42F4E726" w14:textId="77777777" w:rsidR="00994F6A" w:rsidRPr="00D374AD" w:rsidRDefault="00994F6A" w:rsidP="00994F6A">
      <w:pPr>
        <w:pStyle w:val="ListParagraph"/>
        <w:numPr>
          <w:ilvl w:val="0"/>
          <w:numId w:val="15"/>
        </w:numPr>
        <w:rPr>
          <w:rFonts w:asciiTheme="minorHAnsi" w:hAnsiTheme="minorHAnsi" w:cstheme="minorHAnsi"/>
          <w:sz w:val="22"/>
          <w:szCs w:val="22"/>
          <w:lang w:val="en-US" w:eastAsia="en-GB"/>
        </w:rPr>
      </w:pPr>
      <w:r>
        <w:rPr>
          <w:rFonts w:asciiTheme="minorHAnsi" w:hAnsiTheme="minorHAnsi" w:cstheme="minorHAnsi"/>
          <w:sz w:val="22"/>
          <w:szCs w:val="22"/>
          <w:lang w:val="en-US" w:eastAsia="en-GB"/>
        </w:rPr>
        <w:t>Differently abled citizens</w:t>
      </w:r>
    </w:p>
    <w:p w14:paraId="182B0566" w14:textId="15285623" w:rsidR="007660E3" w:rsidRDefault="00715D9B" w:rsidP="004555B6">
      <w:pPr>
        <w:pStyle w:val="ListParagraph"/>
        <w:numPr>
          <w:ilvl w:val="0"/>
          <w:numId w:val="15"/>
        </w:numPr>
        <w:rPr>
          <w:rFonts w:asciiTheme="minorHAnsi" w:hAnsiTheme="minorHAnsi" w:cstheme="minorHAnsi"/>
          <w:sz w:val="22"/>
          <w:szCs w:val="22"/>
          <w:lang w:val="en-US" w:eastAsia="en-GB"/>
        </w:rPr>
      </w:pPr>
      <w:r w:rsidRPr="009D26F2">
        <w:rPr>
          <w:rFonts w:asciiTheme="minorHAnsi" w:hAnsiTheme="minorHAnsi" w:cstheme="minorHAnsi"/>
          <w:sz w:val="22"/>
          <w:szCs w:val="22"/>
          <w:lang w:val="en-US" w:eastAsia="en-GB"/>
        </w:rPr>
        <w:t>Elderly citizens</w:t>
      </w:r>
    </w:p>
    <w:p w14:paraId="477D3AFB" w14:textId="2B7D1360" w:rsidR="00994F6A" w:rsidRPr="00994F6A" w:rsidRDefault="00994F6A" w:rsidP="00994F6A">
      <w:pPr>
        <w:pStyle w:val="ListParagraph"/>
        <w:keepNext/>
        <w:numPr>
          <w:ilvl w:val="0"/>
          <w:numId w:val="15"/>
        </w:numPr>
        <w:jc w:val="both"/>
        <w:rPr>
          <w:rFonts w:asciiTheme="minorHAnsi" w:hAnsiTheme="minorHAnsi" w:cstheme="minorHAnsi"/>
          <w:sz w:val="22"/>
          <w:szCs w:val="22"/>
        </w:rPr>
      </w:pPr>
      <w:r w:rsidRPr="004E5533">
        <w:rPr>
          <w:rFonts w:asciiTheme="minorHAnsi" w:hAnsiTheme="minorHAnsi" w:cstheme="minorHAnsi"/>
          <w:sz w:val="22"/>
          <w:szCs w:val="22"/>
          <w:lang w:val="en-US" w:eastAsia="en-GB"/>
        </w:rPr>
        <w:t>Female-headed households, especially within IDPs</w:t>
      </w:r>
    </w:p>
    <w:p w14:paraId="3E6779A5" w14:textId="70A4768B" w:rsidR="00EA144B" w:rsidRPr="00D374AD" w:rsidRDefault="00EA144B" w:rsidP="004555B6">
      <w:pPr>
        <w:pStyle w:val="ListParagraph"/>
        <w:numPr>
          <w:ilvl w:val="0"/>
          <w:numId w:val="15"/>
        </w:numPr>
        <w:rPr>
          <w:rFonts w:asciiTheme="minorHAnsi" w:hAnsiTheme="minorHAnsi" w:cstheme="minorHAnsi"/>
          <w:sz w:val="22"/>
          <w:szCs w:val="22"/>
          <w:lang w:val="en-US" w:eastAsia="en-GB"/>
        </w:rPr>
      </w:pPr>
      <w:r w:rsidRPr="004E5533">
        <w:rPr>
          <w:rFonts w:asciiTheme="minorHAnsi" w:hAnsiTheme="minorHAnsi" w:cstheme="minorHAnsi"/>
          <w:sz w:val="22"/>
          <w:szCs w:val="22"/>
          <w:lang w:val="en-US" w:eastAsia="en-GB"/>
        </w:rPr>
        <w:t>Indigenous People of Kalash(living in 3 valleys of Chitral District in KP province)</w:t>
      </w:r>
    </w:p>
    <w:p w14:paraId="62F45709" w14:textId="5887A801" w:rsidR="00994F6A" w:rsidRPr="00257E3E" w:rsidRDefault="00994F6A" w:rsidP="00994F6A">
      <w:pPr>
        <w:pStyle w:val="ListParagraph"/>
        <w:numPr>
          <w:ilvl w:val="0"/>
          <w:numId w:val="15"/>
        </w:numPr>
        <w:rPr>
          <w:rFonts w:asciiTheme="minorHAnsi" w:hAnsiTheme="minorHAnsi" w:cstheme="minorHAnsi"/>
          <w:sz w:val="22"/>
          <w:szCs w:val="22"/>
        </w:rPr>
      </w:pPr>
      <w:r w:rsidRPr="009D26F2">
        <w:rPr>
          <w:rFonts w:asciiTheme="minorHAnsi" w:hAnsiTheme="minorHAnsi" w:cstheme="minorHAnsi"/>
          <w:sz w:val="22"/>
          <w:szCs w:val="22"/>
          <w:lang w:val="en-US" w:eastAsia="en-GB"/>
        </w:rPr>
        <w:t>Internally displaced people</w:t>
      </w:r>
      <w:r w:rsidR="002C67A4">
        <w:rPr>
          <w:rFonts w:asciiTheme="minorHAnsi" w:hAnsiTheme="minorHAnsi" w:cstheme="minorHAnsi"/>
          <w:sz w:val="22"/>
          <w:szCs w:val="22"/>
          <w:lang w:val="en-US" w:eastAsia="en-GB"/>
        </w:rPr>
        <w:t xml:space="preserve"> and returnees</w:t>
      </w:r>
    </w:p>
    <w:p w14:paraId="5C49E001" w14:textId="72C01320" w:rsidR="002D50DB" w:rsidRPr="00994F6A" w:rsidRDefault="002D50DB" w:rsidP="00994F6A">
      <w:pPr>
        <w:pStyle w:val="ListParagraph"/>
        <w:numPr>
          <w:ilvl w:val="0"/>
          <w:numId w:val="15"/>
        </w:numPr>
        <w:rPr>
          <w:rFonts w:asciiTheme="minorHAnsi" w:hAnsiTheme="minorHAnsi" w:cstheme="minorHAnsi"/>
          <w:sz w:val="22"/>
          <w:szCs w:val="22"/>
        </w:rPr>
      </w:pPr>
      <w:r>
        <w:rPr>
          <w:rFonts w:asciiTheme="minorHAnsi" w:hAnsiTheme="minorHAnsi" w:cstheme="minorHAnsi"/>
          <w:sz w:val="22"/>
          <w:szCs w:val="22"/>
          <w:lang w:val="en-US" w:eastAsia="en-GB"/>
        </w:rPr>
        <w:t>Refugees and migrants</w:t>
      </w:r>
    </w:p>
    <w:p w14:paraId="058DC05B" w14:textId="2DEA86CB" w:rsidR="00715D9B" w:rsidRPr="009D26F2" w:rsidRDefault="007660E3" w:rsidP="004555B6">
      <w:pPr>
        <w:pStyle w:val="ListParagraph"/>
        <w:numPr>
          <w:ilvl w:val="0"/>
          <w:numId w:val="15"/>
        </w:numPr>
        <w:rPr>
          <w:rFonts w:asciiTheme="minorHAnsi" w:hAnsiTheme="minorHAnsi" w:cstheme="minorHAnsi"/>
          <w:sz w:val="22"/>
          <w:szCs w:val="22"/>
          <w:lang w:val="en-US" w:eastAsia="en-GB"/>
        </w:rPr>
      </w:pPr>
      <w:r>
        <w:rPr>
          <w:rFonts w:asciiTheme="minorHAnsi" w:hAnsiTheme="minorHAnsi" w:cstheme="minorHAnsi"/>
          <w:sz w:val="22"/>
          <w:szCs w:val="22"/>
          <w:lang w:val="en-US" w:eastAsia="en-GB"/>
        </w:rPr>
        <w:t>Religious and ethnic m</w:t>
      </w:r>
      <w:r w:rsidR="00715D9B" w:rsidRPr="009D26F2">
        <w:rPr>
          <w:rFonts w:asciiTheme="minorHAnsi" w:hAnsiTheme="minorHAnsi" w:cstheme="minorHAnsi"/>
          <w:sz w:val="22"/>
          <w:szCs w:val="22"/>
          <w:lang w:val="en-US" w:eastAsia="en-GB"/>
        </w:rPr>
        <w:t>inorities</w:t>
      </w:r>
    </w:p>
    <w:p w14:paraId="2A1925D2" w14:textId="5E069262" w:rsidR="00715D9B" w:rsidRDefault="00715D9B" w:rsidP="004555B6">
      <w:pPr>
        <w:pStyle w:val="ListParagraph"/>
        <w:numPr>
          <w:ilvl w:val="0"/>
          <w:numId w:val="15"/>
        </w:numPr>
        <w:rPr>
          <w:rFonts w:asciiTheme="minorHAnsi" w:hAnsiTheme="minorHAnsi" w:cstheme="minorHAnsi"/>
          <w:sz w:val="22"/>
          <w:szCs w:val="22"/>
          <w:lang w:val="en-US"/>
        </w:rPr>
      </w:pPr>
      <w:r w:rsidRPr="009D26F2">
        <w:rPr>
          <w:rFonts w:asciiTheme="minorHAnsi" w:hAnsiTheme="minorHAnsi" w:cstheme="minorHAnsi"/>
          <w:sz w:val="22"/>
          <w:szCs w:val="22"/>
          <w:lang w:val="en-US" w:eastAsia="en-GB"/>
        </w:rPr>
        <w:t>Transgender people</w:t>
      </w:r>
    </w:p>
    <w:p w14:paraId="28DF5FC3" w14:textId="6F90896D" w:rsidR="00994F6A" w:rsidRDefault="00994F6A" w:rsidP="00994F6A">
      <w:pPr>
        <w:pStyle w:val="ListParagraph"/>
        <w:numPr>
          <w:ilvl w:val="0"/>
          <w:numId w:val="15"/>
        </w:numPr>
        <w:rPr>
          <w:rFonts w:asciiTheme="minorHAnsi" w:hAnsiTheme="minorHAnsi" w:cstheme="minorHAnsi"/>
          <w:sz w:val="22"/>
          <w:szCs w:val="22"/>
          <w:lang w:val="en-US" w:eastAsia="en-GB"/>
        </w:rPr>
      </w:pPr>
      <w:r>
        <w:rPr>
          <w:rFonts w:asciiTheme="minorHAnsi" w:hAnsiTheme="minorHAnsi" w:cstheme="minorHAnsi"/>
          <w:sz w:val="22"/>
          <w:szCs w:val="22"/>
          <w:lang w:val="en-US" w:eastAsia="en-GB"/>
        </w:rPr>
        <w:t>Widows</w:t>
      </w:r>
    </w:p>
    <w:p w14:paraId="16F50FA3" w14:textId="418BE84E" w:rsidR="00435AC5" w:rsidRDefault="00435AC5" w:rsidP="00994F6A">
      <w:pPr>
        <w:pStyle w:val="ListParagraph"/>
        <w:numPr>
          <w:ilvl w:val="0"/>
          <w:numId w:val="15"/>
        </w:numPr>
        <w:rPr>
          <w:rFonts w:asciiTheme="minorHAnsi" w:hAnsiTheme="minorHAnsi" w:cstheme="minorHAnsi"/>
          <w:sz w:val="22"/>
          <w:szCs w:val="22"/>
          <w:lang w:val="en-US" w:eastAsia="en-GB"/>
        </w:rPr>
      </w:pPr>
      <w:r>
        <w:rPr>
          <w:rFonts w:asciiTheme="minorHAnsi" w:hAnsiTheme="minorHAnsi" w:cstheme="minorHAnsi"/>
          <w:sz w:val="22"/>
          <w:szCs w:val="22"/>
          <w:lang w:val="en-US" w:eastAsia="en-GB"/>
        </w:rPr>
        <w:t>Residents of remote areas</w:t>
      </w:r>
    </w:p>
    <w:p w14:paraId="3D2AAA98" w14:textId="77777777" w:rsidR="00994F6A" w:rsidRPr="00535E4A" w:rsidRDefault="00994F6A" w:rsidP="00535E4A">
      <w:pPr>
        <w:rPr>
          <w:rFonts w:asciiTheme="minorHAnsi" w:hAnsiTheme="minorHAnsi" w:cstheme="minorHAnsi"/>
          <w:sz w:val="22"/>
          <w:szCs w:val="22"/>
        </w:rPr>
      </w:pPr>
    </w:p>
    <w:p w14:paraId="51FC011A" w14:textId="0E99D99B" w:rsidR="00564225" w:rsidRDefault="00D36F57" w:rsidP="008E5FDB">
      <w:pPr>
        <w:rPr>
          <w:rFonts w:asciiTheme="minorHAnsi" w:hAnsiTheme="minorHAnsi" w:cstheme="minorHAnsi"/>
          <w:sz w:val="22"/>
          <w:szCs w:val="22"/>
        </w:rPr>
      </w:pPr>
      <w:r>
        <w:rPr>
          <w:rFonts w:asciiTheme="minorHAnsi" w:hAnsiTheme="minorHAnsi" w:cstheme="minorHAnsi"/>
          <w:sz w:val="22"/>
          <w:szCs w:val="22"/>
        </w:rPr>
        <w:t>Some of the o</w:t>
      </w:r>
      <w:r w:rsidR="00564225">
        <w:rPr>
          <w:rFonts w:asciiTheme="minorHAnsi" w:hAnsiTheme="minorHAnsi" w:cstheme="minorHAnsi"/>
          <w:sz w:val="22"/>
          <w:szCs w:val="22"/>
        </w:rPr>
        <w:t>rganizations representing the groups listed above include NOWDP</w:t>
      </w:r>
      <w:r w:rsidR="0098085E">
        <w:rPr>
          <w:rStyle w:val="FootnoteReference"/>
          <w:rFonts w:asciiTheme="minorHAnsi" w:hAnsiTheme="minorHAnsi" w:cstheme="minorHAnsi"/>
          <w:sz w:val="22"/>
          <w:szCs w:val="22"/>
        </w:rPr>
        <w:footnoteReference w:id="2"/>
      </w:r>
      <w:r w:rsidR="00564225">
        <w:rPr>
          <w:rFonts w:asciiTheme="minorHAnsi" w:hAnsiTheme="minorHAnsi" w:cstheme="minorHAnsi"/>
          <w:sz w:val="22"/>
          <w:szCs w:val="22"/>
        </w:rPr>
        <w:t>, STEP</w:t>
      </w:r>
      <w:r w:rsidR="0098085E">
        <w:rPr>
          <w:rStyle w:val="FootnoteReference"/>
          <w:rFonts w:asciiTheme="minorHAnsi" w:hAnsiTheme="minorHAnsi" w:cstheme="minorHAnsi"/>
          <w:sz w:val="22"/>
          <w:szCs w:val="22"/>
        </w:rPr>
        <w:footnoteReference w:id="3"/>
      </w:r>
      <w:r w:rsidR="00564225">
        <w:rPr>
          <w:rFonts w:asciiTheme="minorHAnsi" w:hAnsiTheme="minorHAnsi" w:cstheme="minorHAnsi"/>
          <w:sz w:val="22"/>
          <w:szCs w:val="22"/>
        </w:rPr>
        <w:t>, Akhuwat etc.</w:t>
      </w:r>
    </w:p>
    <w:p w14:paraId="3F3DCD46" w14:textId="40F8D896" w:rsidR="006E375E" w:rsidRDefault="006E375E" w:rsidP="008E5FDB">
      <w:pPr>
        <w:rPr>
          <w:rFonts w:asciiTheme="minorHAnsi" w:hAnsiTheme="minorHAnsi" w:cstheme="minorHAnsi"/>
          <w:sz w:val="22"/>
          <w:szCs w:val="22"/>
        </w:rPr>
      </w:pPr>
    </w:p>
    <w:p w14:paraId="17F5EDEA" w14:textId="31578B08" w:rsidR="006E375E" w:rsidRPr="00535E4A" w:rsidRDefault="006E375E" w:rsidP="00535E4A">
      <w:pPr>
        <w:autoSpaceDE w:val="0"/>
        <w:autoSpaceDN w:val="0"/>
        <w:adjustRightInd w:val="0"/>
        <w:jc w:val="both"/>
        <w:rPr>
          <w:rFonts w:asciiTheme="minorHAnsi" w:hAnsiTheme="minorHAnsi" w:cstheme="minorHAnsi"/>
          <w:sz w:val="22"/>
          <w:szCs w:val="22"/>
        </w:rPr>
      </w:pPr>
      <w:r w:rsidRPr="00535E4A">
        <w:rPr>
          <w:rFonts w:asciiTheme="minorHAnsi" w:hAnsiTheme="minorHAnsi" w:cstheme="minorHAnsi"/>
          <w:sz w:val="22"/>
          <w:szCs w:val="22"/>
        </w:rPr>
        <w:t xml:space="preserve">The Kalash people, living in Chitral Valley of KP Province are recognized as Indigenous Peoples under World Bank ESF Environmental and Social Standard 7. </w:t>
      </w:r>
      <w:r w:rsidRPr="00535E4A">
        <w:rPr>
          <w:rFonts w:asciiTheme="minorHAnsi" w:eastAsia="Calibri" w:hAnsiTheme="minorHAnsi" w:cstheme="minorHAnsi"/>
          <w:sz w:val="22"/>
          <w:szCs w:val="22"/>
        </w:rPr>
        <w:t xml:space="preserve">The CRISP program will be implemented in all provinces of Pakistan, including the Kalash valleys. Aside from the nationwide CRISP activities no additional specific activities targeting the Kalash will be undertaken. At present BISP and other agencies lack systematic approach to undertake free, prior and informed consultations with the indigenous Kalash people to determine their concerns and engage in the social protection net. </w:t>
      </w:r>
      <w:r w:rsidRPr="00535E4A">
        <w:rPr>
          <w:rFonts w:asciiTheme="minorHAnsi" w:hAnsiTheme="minorHAnsi" w:cstheme="minorHAnsi"/>
          <w:sz w:val="22"/>
          <w:szCs w:val="22"/>
        </w:rPr>
        <w:t>Kalash falls in cluster-4 of the new NSER survey. NSER wing could not amend the survey questionnaire specifically for Kalash.</w:t>
      </w:r>
      <w:r w:rsidRPr="00535E4A">
        <w:rPr>
          <w:rFonts w:asciiTheme="minorHAnsi" w:eastAsia="Calibri" w:hAnsiTheme="minorHAnsi" w:cstheme="minorHAnsi"/>
          <w:sz w:val="22"/>
          <w:szCs w:val="22"/>
        </w:rPr>
        <w:t xml:space="preserve"> There is a risk that the specific communications and outreach needs of the Kalash may be overlooked.</w:t>
      </w:r>
      <w:r w:rsidRPr="00535E4A">
        <w:rPr>
          <w:rFonts w:asciiTheme="minorHAnsi" w:hAnsiTheme="minorHAnsi" w:cstheme="minorHAnsi"/>
          <w:sz w:val="22"/>
          <w:szCs w:val="22"/>
        </w:rPr>
        <w:t xml:space="preserve"> Consultation with the Kalash people will be important to give special attention to the rights and interest of the Kalash people. It is required that the Kalash people are given due consideration to cultural appropriateness of, and equitable access to, program benefits. PRU in collaboration with Regional Director KP, M&amp;E and MCO Wing may conduct a sample survey in Kalash. </w:t>
      </w:r>
    </w:p>
    <w:p w14:paraId="27EE81D5" w14:textId="77777777" w:rsidR="00BD2688" w:rsidRPr="000A4E46" w:rsidRDefault="00BD2688" w:rsidP="00BD2688">
      <w:pPr>
        <w:jc w:val="both"/>
        <w:rPr>
          <w:rFonts w:asciiTheme="minorHAnsi" w:hAnsiTheme="minorHAnsi" w:cstheme="minorHAnsi"/>
          <w:sz w:val="22"/>
          <w:szCs w:val="22"/>
          <w:lang w:bidi="th-TH"/>
        </w:rPr>
      </w:pPr>
    </w:p>
    <w:p w14:paraId="03F79901" w14:textId="77777777" w:rsidR="00BD2688" w:rsidRPr="000A4E46" w:rsidRDefault="00BD2688" w:rsidP="00BD2688">
      <w:pPr>
        <w:jc w:val="both"/>
        <w:rPr>
          <w:rFonts w:asciiTheme="minorHAnsi" w:hAnsiTheme="minorHAnsi" w:cstheme="minorHAnsi"/>
          <w:sz w:val="22"/>
          <w:szCs w:val="22"/>
          <w:lang w:bidi="th-TH"/>
        </w:rPr>
      </w:pPr>
      <w:r w:rsidRPr="000A4E46">
        <w:rPr>
          <w:rFonts w:asciiTheme="minorHAnsi" w:hAnsiTheme="minorHAnsi" w:cstheme="minorHAnsi"/>
          <w:sz w:val="22"/>
          <w:szCs w:val="22"/>
          <w:lang w:bidi="th-TH"/>
        </w:rPr>
        <w:t>Vulnerable groups within the communities affected by the project will be further confirmed and consulted through dedicated means, as appropriate. A description of the methods of engagement that will be undertaken by the project is provided in the following sections.</w:t>
      </w:r>
    </w:p>
    <w:p w14:paraId="4E31ACC4" w14:textId="77777777" w:rsidR="00BD2688" w:rsidRPr="00243E26" w:rsidRDefault="00BD2688" w:rsidP="00BD2688">
      <w:pPr>
        <w:pStyle w:val="ListParagraph"/>
        <w:ind w:left="360"/>
        <w:rPr>
          <w:lang w:val="en-US" w:eastAsia="en-US"/>
        </w:rPr>
      </w:pPr>
    </w:p>
    <w:p w14:paraId="053B52D0" w14:textId="77777777" w:rsidR="00BD2688" w:rsidRPr="003A16D5" w:rsidRDefault="00BD2688" w:rsidP="00BD2688">
      <w:pPr>
        <w:pStyle w:val="Heading2"/>
        <w:numPr>
          <w:ilvl w:val="1"/>
          <w:numId w:val="10"/>
        </w:numPr>
        <w:ind w:left="-5" w:firstLine="725"/>
        <w:jc w:val="both"/>
        <w:rPr>
          <w:rFonts w:asciiTheme="minorHAnsi" w:hAnsiTheme="minorHAnsi" w:cstheme="minorHAnsi"/>
          <w:b w:val="0"/>
          <w:color w:val="0070C0"/>
          <w:lang w:eastAsia="en-US"/>
        </w:rPr>
      </w:pPr>
      <w:bookmarkStart w:id="19" w:name="_Toc57407130"/>
      <w:r w:rsidRPr="000A4E46">
        <w:rPr>
          <w:rFonts w:asciiTheme="minorHAnsi" w:hAnsiTheme="minorHAnsi" w:cstheme="minorHAnsi"/>
          <w:b w:val="0"/>
          <w:color w:val="0070C0"/>
          <w:lang w:eastAsia="en-US"/>
        </w:rPr>
        <w:t>Summary of Project Stakeholder Needs</w:t>
      </w:r>
      <w:bookmarkEnd w:id="19"/>
    </w:p>
    <w:p w14:paraId="699D13F2" w14:textId="3F5741B5" w:rsidR="00AD5981" w:rsidRDefault="00A6735E" w:rsidP="00A6735E">
      <w:pPr>
        <w:spacing w:after="156" w:line="250" w:lineRule="auto"/>
        <w:ind w:left="11" w:hanging="11"/>
        <w:jc w:val="both"/>
        <w:rPr>
          <w:rFonts w:ascii="Calibri" w:eastAsia="Calibri" w:hAnsi="Calibri" w:cs="Calibri"/>
          <w:sz w:val="22"/>
          <w:szCs w:val="22"/>
          <w:lang w:eastAsia="en-US"/>
        </w:rPr>
      </w:pPr>
      <w:r w:rsidRPr="00C1500A">
        <w:rPr>
          <w:rFonts w:ascii="Calibri" w:eastAsia="Calibri" w:hAnsi="Calibri" w:cs="Calibri"/>
          <w:sz w:val="22"/>
          <w:szCs w:val="22"/>
          <w:lang w:eastAsia="en-US"/>
        </w:rPr>
        <w:t xml:space="preserve">A detailed stakeholder mapping of the three categories of stakeholders- Affected, Interested and Disadvantaged/Vulnerable Groups </w:t>
      </w:r>
      <w:r w:rsidR="00055482" w:rsidRPr="00C1500A">
        <w:rPr>
          <w:rFonts w:ascii="Calibri" w:eastAsia="Calibri" w:hAnsi="Calibri" w:cs="Calibri"/>
          <w:sz w:val="22"/>
          <w:szCs w:val="22"/>
          <w:lang w:eastAsia="en-US"/>
        </w:rPr>
        <w:t xml:space="preserve">has </w:t>
      </w:r>
      <w:r w:rsidR="000F28BB">
        <w:rPr>
          <w:rFonts w:ascii="Calibri" w:eastAsia="Calibri" w:hAnsi="Calibri" w:cs="Calibri"/>
          <w:sz w:val="22"/>
          <w:szCs w:val="22"/>
          <w:lang w:eastAsia="en-US"/>
        </w:rPr>
        <w:t>been</w:t>
      </w:r>
      <w:r w:rsidR="00055482" w:rsidRPr="00C1500A">
        <w:rPr>
          <w:rFonts w:ascii="Calibri" w:eastAsia="Calibri" w:hAnsi="Calibri" w:cs="Calibri"/>
          <w:sz w:val="22"/>
          <w:szCs w:val="22"/>
          <w:lang w:eastAsia="en-US"/>
        </w:rPr>
        <w:t xml:space="preserve"> </w:t>
      </w:r>
      <w:r w:rsidRPr="00C1500A">
        <w:rPr>
          <w:rFonts w:ascii="Calibri" w:eastAsia="Calibri" w:hAnsi="Calibri" w:cs="Calibri"/>
          <w:sz w:val="22"/>
          <w:szCs w:val="22"/>
          <w:lang w:eastAsia="en-US"/>
        </w:rPr>
        <w:t xml:space="preserve">undertaken </w:t>
      </w:r>
      <w:r w:rsidR="00B12E2D" w:rsidRPr="00C1500A">
        <w:rPr>
          <w:rFonts w:ascii="Calibri" w:eastAsia="Calibri" w:hAnsi="Calibri" w:cs="Calibri"/>
          <w:sz w:val="22"/>
          <w:szCs w:val="22"/>
          <w:lang w:eastAsia="en-US"/>
        </w:rPr>
        <w:t xml:space="preserve">and </w:t>
      </w:r>
      <w:r w:rsidR="000F28BB">
        <w:rPr>
          <w:rFonts w:ascii="Calibri" w:eastAsia="Calibri" w:hAnsi="Calibri" w:cs="Calibri"/>
          <w:sz w:val="22"/>
          <w:szCs w:val="22"/>
          <w:lang w:eastAsia="en-US"/>
        </w:rPr>
        <w:t>guided</w:t>
      </w:r>
      <w:r w:rsidR="000F28BB" w:rsidRPr="00C1500A">
        <w:rPr>
          <w:rFonts w:ascii="Calibri" w:eastAsia="Calibri" w:hAnsi="Calibri" w:cs="Calibri"/>
          <w:sz w:val="22"/>
          <w:szCs w:val="22"/>
          <w:lang w:eastAsia="en-US"/>
        </w:rPr>
        <w:t xml:space="preserve"> </w:t>
      </w:r>
      <w:r w:rsidRPr="00C1500A">
        <w:rPr>
          <w:rFonts w:ascii="Calibri" w:eastAsia="Calibri" w:hAnsi="Calibri" w:cs="Calibri"/>
          <w:sz w:val="22"/>
          <w:szCs w:val="22"/>
          <w:lang w:eastAsia="en-US"/>
        </w:rPr>
        <w:t xml:space="preserve">the </w:t>
      </w:r>
      <w:r w:rsidR="000F28BB">
        <w:rPr>
          <w:rFonts w:ascii="Calibri" w:eastAsia="Calibri" w:hAnsi="Calibri" w:cs="Calibri"/>
          <w:sz w:val="22"/>
          <w:szCs w:val="22"/>
          <w:lang w:eastAsia="en-US"/>
        </w:rPr>
        <w:t xml:space="preserve">initial </w:t>
      </w:r>
      <w:r w:rsidRPr="00C1500A">
        <w:rPr>
          <w:rFonts w:ascii="Calibri" w:eastAsia="Calibri" w:hAnsi="Calibri" w:cs="Calibri"/>
          <w:sz w:val="22"/>
          <w:szCs w:val="22"/>
          <w:lang w:eastAsia="en-US"/>
        </w:rPr>
        <w:t xml:space="preserve">consultations. However, given the current emergency context, physical distancing requirements </w:t>
      </w:r>
      <w:r w:rsidR="002F21CF" w:rsidRPr="00C1500A">
        <w:rPr>
          <w:rFonts w:ascii="Calibri" w:eastAsia="Calibri" w:hAnsi="Calibri" w:cs="Calibri"/>
          <w:sz w:val="22"/>
          <w:szCs w:val="22"/>
          <w:lang w:eastAsia="en-US"/>
        </w:rPr>
        <w:t xml:space="preserve">are </w:t>
      </w:r>
      <w:r w:rsidRPr="00C1500A">
        <w:rPr>
          <w:rFonts w:ascii="Calibri" w:eastAsia="Calibri" w:hAnsi="Calibri" w:cs="Calibri"/>
          <w:sz w:val="22"/>
          <w:szCs w:val="22"/>
          <w:lang w:eastAsia="en-US"/>
        </w:rPr>
        <w:t xml:space="preserve">in place. </w:t>
      </w:r>
      <w:r w:rsidR="005C1E67" w:rsidRPr="00C1500A">
        <w:rPr>
          <w:rFonts w:ascii="Calibri" w:eastAsia="Calibri" w:hAnsi="Calibri" w:cs="Calibri"/>
          <w:sz w:val="22"/>
          <w:szCs w:val="22"/>
          <w:lang w:eastAsia="en-US"/>
        </w:rPr>
        <w:t>Ap</w:t>
      </w:r>
      <w:r w:rsidRPr="00C1500A">
        <w:rPr>
          <w:rFonts w:ascii="Calibri" w:eastAsia="Calibri" w:hAnsi="Calibri" w:cs="Calibri"/>
          <w:sz w:val="22"/>
          <w:szCs w:val="22"/>
          <w:lang w:eastAsia="en-US"/>
        </w:rPr>
        <w:t xml:space="preserve">propriate adjustments </w:t>
      </w:r>
      <w:r w:rsidR="002F21CF" w:rsidRPr="00C1500A">
        <w:rPr>
          <w:rFonts w:ascii="Calibri" w:eastAsia="Calibri" w:hAnsi="Calibri" w:cs="Calibri"/>
          <w:sz w:val="22"/>
          <w:szCs w:val="22"/>
          <w:lang w:eastAsia="en-US"/>
        </w:rPr>
        <w:t xml:space="preserve">will be </w:t>
      </w:r>
      <w:r w:rsidRPr="00C1500A">
        <w:rPr>
          <w:rFonts w:ascii="Calibri" w:eastAsia="Calibri" w:hAnsi="Calibri" w:cs="Calibri"/>
          <w:sz w:val="22"/>
          <w:szCs w:val="22"/>
          <w:lang w:eastAsia="en-US"/>
        </w:rPr>
        <w:t xml:space="preserve">made to the mode used for conducting consultations to take into account the country lock down restrictions and the need for social distancing. Virtual consultations will </w:t>
      </w:r>
      <w:r w:rsidR="002F21CF" w:rsidRPr="00C1500A">
        <w:rPr>
          <w:rFonts w:ascii="Calibri" w:eastAsia="Calibri" w:hAnsi="Calibri" w:cs="Calibri"/>
          <w:sz w:val="22"/>
          <w:szCs w:val="22"/>
          <w:lang w:eastAsia="en-US"/>
        </w:rPr>
        <w:t>be held</w:t>
      </w:r>
      <w:r w:rsidRPr="00C1500A">
        <w:rPr>
          <w:rFonts w:ascii="Calibri" w:eastAsia="Calibri" w:hAnsi="Calibri" w:cs="Calibri"/>
          <w:sz w:val="22"/>
          <w:szCs w:val="22"/>
          <w:lang w:eastAsia="en-US"/>
        </w:rPr>
        <w:t xml:space="preserve"> using WebEx, telephone calls, SMS and emails. </w:t>
      </w:r>
    </w:p>
    <w:p w14:paraId="576BC09C" w14:textId="65350D97" w:rsidR="00790086" w:rsidRPr="00790086" w:rsidRDefault="00A6735E" w:rsidP="007663E1">
      <w:pPr>
        <w:spacing w:after="156" w:line="250" w:lineRule="auto"/>
        <w:ind w:left="11" w:hanging="11"/>
        <w:jc w:val="both"/>
        <w:rPr>
          <w:rFonts w:asciiTheme="minorHAnsi" w:eastAsia="Calibri" w:hAnsiTheme="minorHAnsi" w:cstheme="minorHAnsi"/>
          <w:sz w:val="22"/>
          <w:szCs w:val="22"/>
          <w:lang w:eastAsia="en-US"/>
        </w:rPr>
      </w:pPr>
      <w:r w:rsidRPr="00C1500A">
        <w:rPr>
          <w:rFonts w:ascii="Calibri" w:eastAsia="Calibri" w:hAnsi="Calibri" w:cs="Calibri"/>
          <w:sz w:val="22"/>
          <w:szCs w:val="22"/>
          <w:lang w:eastAsia="en-US"/>
        </w:rPr>
        <w:t>The first consultation was held</w:t>
      </w:r>
      <w:r w:rsidR="00AD5981" w:rsidRPr="00C1500A">
        <w:rPr>
          <w:rFonts w:ascii="Calibri" w:eastAsia="Calibri" w:hAnsi="Calibri" w:cs="Calibri"/>
          <w:sz w:val="22"/>
          <w:szCs w:val="22"/>
          <w:lang w:eastAsia="en-US"/>
        </w:rPr>
        <w:t xml:space="preserve"> via WebEX</w:t>
      </w:r>
      <w:r w:rsidR="005C1E67" w:rsidRPr="00C1500A">
        <w:rPr>
          <w:rFonts w:ascii="Calibri" w:eastAsia="Calibri" w:hAnsi="Calibri" w:cs="Calibri"/>
          <w:sz w:val="22"/>
          <w:szCs w:val="22"/>
          <w:lang w:eastAsia="en-US"/>
        </w:rPr>
        <w:t xml:space="preserve"> on November 26, 2020</w:t>
      </w:r>
      <w:r w:rsidRPr="00C1500A">
        <w:rPr>
          <w:rFonts w:ascii="Calibri" w:eastAsia="Calibri" w:hAnsi="Calibri" w:cs="Calibri"/>
          <w:sz w:val="22"/>
          <w:szCs w:val="22"/>
          <w:lang w:eastAsia="en-US"/>
        </w:rPr>
        <w:t xml:space="preserve"> with </w:t>
      </w:r>
      <w:r w:rsidR="005C1E67" w:rsidRPr="00C1500A">
        <w:rPr>
          <w:rFonts w:ascii="Calibri" w:eastAsia="Calibri" w:hAnsi="Calibri" w:cs="Calibri"/>
          <w:sz w:val="22"/>
          <w:szCs w:val="22"/>
          <w:lang w:eastAsia="en-US"/>
        </w:rPr>
        <w:t>BISP, a</w:t>
      </w:r>
      <w:r w:rsidRPr="00C1500A">
        <w:rPr>
          <w:rFonts w:ascii="Calibri" w:eastAsia="Calibri" w:hAnsi="Calibri" w:cs="Calibri"/>
          <w:sz w:val="22"/>
          <w:szCs w:val="22"/>
          <w:lang w:eastAsia="en-US"/>
        </w:rPr>
        <w:t>nd</w:t>
      </w:r>
      <w:r w:rsidR="005C1E67" w:rsidRPr="00C1500A">
        <w:rPr>
          <w:rFonts w:ascii="Calibri" w:eastAsia="Calibri" w:hAnsi="Calibri" w:cs="Calibri"/>
          <w:sz w:val="22"/>
          <w:szCs w:val="22"/>
          <w:lang w:eastAsia="en-US"/>
        </w:rPr>
        <w:t xml:space="preserve"> an array of</w:t>
      </w:r>
      <w:r w:rsidRPr="00C1500A">
        <w:rPr>
          <w:rFonts w:ascii="Calibri" w:eastAsia="Calibri" w:hAnsi="Calibri" w:cs="Calibri"/>
          <w:sz w:val="22"/>
          <w:szCs w:val="22"/>
          <w:lang w:eastAsia="en-US"/>
        </w:rPr>
        <w:t xml:space="preserve"> stakeholders</w:t>
      </w:r>
      <w:r w:rsidR="005C1E67" w:rsidRPr="00C1500A">
        <w:rPr>
          <w:rFonts w:ascii="Calibri" w:eastAsia="Calibri" w:hAnsi="Calibri" w:cs="Calibri"/>
          <w:sz w:val="22"/>
          <w:szCs w:val="22"/>
          <w:lang w:eastAsia="en-US"/>
        </w:rPr>
        <w:t xml:space="preserve"> from the public and private sector</w:t>
      </w:r>
      <w:r w:rsidRPr="00790086">
        <w:rPr>
          <w:rFonts w:asciiTheme="minorHAnsi" w:eastAsia="Calibri" w:hAnsiTheme="minorHAnsi" w:cstheme="minorHAnsi"/>
          <w:sz w:val="22"/>
          <w:szCs w:val="22"/>
          <w:lang w:eastAsia="en-US"/>
        </w:rPr>
        <w:t>.</w:t>
      </w:r>
      <w:r w:rsidR="00790086" w:rsidRPr="00790086">
        <w:rPr>
          <w:rFonts w:asciiTheme="minorHAnsi" w:eastAsia="Calibri" w:hAnsiTheme="minorHAnsi" w:cstheme="minorHAnsi"/>
          <w:sz w:val="22"/>
          <w:szCs w:val="22"/>
          <w:lang w:eastAsia="en-US"/>
        </w:rPr>
        <w:t xml:space="preserve"> </w:t>
      </w:r>
      <w:r w:rsidR="00790086" w:rsidRPr="00790086">
        <w:rPr>
          <w:rFonts w:asciiTheme="minorHAnsi" w:hAnsiTheme="minorHAnsi" w:cstheme="minorHAnsi"/>
          <w:sz w:val="22"/>
          <w:szCs w:val="22"/>
        </w:rPr>
        <w:t>As part of the vir</w:t>
      </w:r>
      <w:r w:rsidR="00790086">
        <w:rPr>
          <w:rFonts w:asciiTheme="minorHAnsi" w:hAnsiTheme="minorHAnsi" w:cstheme="minorHAnsi"/>
          <w:sz w:val="22"/>
          <w:szCs w:val="22"/>
        </w:rPr>
        <w:t>t</w:t>
      </w:r>
      <w:r w:rsidR="00790086" w:rsidRPr="00790086">
        <w:rPr>
          <w:rFonts w:asciiTheme="minorHAnsi" w:hAnsiTheme="minorHAnsi" w:cstheme="minorHAnsi"/>
          <w:sz w:val="22"/>
          <w:szCs w:val="22"/>
        </w:rPr>
        <w:t>ual consultation session conducted with BISP, partner institutions, non-governmental institutions, academics and civil society to discuss the findings of ESSA, discussion was also held on stakeholder engagement in relation to the TA component</w:t>
      </w:r>
      <w:r w:rsidR="00790086">
        <w:rPr>
          <w:rFonts w:asciiTheme="minorHAnsi" w:hAnsiTheme="minorHAnsi" w:cstheme="minorHAnsi"/>
          <w:sz w:val="22"/>
          <w:szCs w:val="22"/>
        </w:rPr>
        <w:t>.</w:t>
      </w:r>
    </w:p>
    <w:p w14:paraId="47BC8AD0" w14:textId="3A8690BF" w:rsidR="008859EF" w:rsidRDefault="006A23CF" w:rsidP="007663E1">
      <w:pPr>
        <w:spacing w:after="156" w:line="250" w:lineRule="auto"/>
        <w:ind w:left="11" w:hanging="11"/>
        <w:jc w:val="both"/>
        <w:rPr>
          <w:rFonts w:ascii="Calibri" w:eastAsia="Calibri" w:hAnsi="Calibri" w:cs="Calibri"/>
          <w:sz w:val="22"/>
          <w:szCs w:val="22"/>
          <w:lang w:eastAsia="en-US"/>
        </w:rPr>
      </w:pPr>
      <w:r w:rsidRPr="00C1500A">
        <w:rPr>
          <w:rFonts w:ascii="Calibri" w:eastAsia="Calibri" w:hAnsi="Calibri" w:cs="Calibri"/>
          <w:sz w:val="22"/>
          <w:szCs w:val="22"/>
          <w:lang w:eastAsia="en-US"/>
        </w:rPr>
        <w:t xml:space="preserve"> In particular </w:t>
      </w:r>
      <w:r w:rsidR="005C1E67" w:rsidRPr="00C1500A">
        <w:rPr>
          <w:rFonts w:ascii="Calibri" w:eastAsia="Calibri" w:hAnsi="Calibri" w:cs="Calibri"/>
          <w:sz w:val="22"/>
          <w:szCs w:val="22"/>
          <w:lang w:eastAsia="en-US"/>
        </w:rPr>
        <w:t xml:space="preserve">relevant </w:t>
      </w:r>
      <w:r w:rsidRPr="00C1500A">
        <w:rPr>
          <w:rFonts w:ascii="Calibri" w:eastAsia="Calibri" w:hAnsi="Calibri" w:cs="Calibri"/>
          <w:sz w:val="22"/>
          <w:szCs w:val="22"/>
          <w:lang w:eastAsia="en-US"/>
        </w:rPr>
        <w:t xml:space="preserve">organizations </w:t>
      </w:r>
      <w:r w:rsidR="00B12E2D" w:rsidRPr="00C1500A">
        <w:rPr>
          <w:rFonts w:ascii="Calibri" w:eastAsia="Calibri" w:hAnsi="Calibri" w:cs="Calibri"/>
          <w:sz w:val="22"/>
          <w:szCs w:val="22"/>
          <w:lang w:eastAsia="en-US"/>
        </w:rPr>
        <w:t>were approached</w:t>
      </w:r>
      <w:r w:rsidRPr="00C1500A">
        <w:rPr>
          <w:rFonts w:ascii="Calibri" w:eastAsia="Calibri" w:hAnsi="Calibri" w:cs="Calibri"/>
          <w:sz w:val="22"/>
          <w:szCs w:val="22"/>
          <w:lang w:eastAsia="en-US"/>
        </w:rPr>
        <w:t xml:space="preserve"> to learn about </w:t>
      </w:r>
      <w:r w:rsidR="00F46085">
        <w:rPr>
          <w:rFonts w:ascii="Calibri" w:eastAsia="Calibri" w:hAnsi="Calibri" w:cs="Calibri"/>
          <w:sz w:val="22"/>
          <w:szCs w:val="22"/>
          <w:lang w:eastAsia="en-US"/>
        </w:rPr>
        <w:t xml:space="preserve">concerns </w:t>
      </w:r>
      <w:r w:rsidR="00994F6A">
        <w:rPr>
          <w:rFonts w:ascii="Calibri" w:eastAsia="Calibri" w:hAnsi="Calibri" w:cs="Calibri"/>
          <w:sz w:val="22"/>
          <w:szCs w:val="22"/>
          <w:lang w:eastAsia="en-US"/>
        </w:rPr>
        <w:t xml:space="preserve">related to social protection and how the  project may consider </w:t>
      </w:r>
      <w:r w:rsidR="00F46085">
        <w:rPr>
          <w:rFonts w:ascii="Calibri" w:eastAsia="Calibri" w:hAnsi="Calibri" w:cs="Calibri"/>
          <w:sz w:val="22"/>
          <w:szCs w:val="22"/>
          <w:lang w:eastAsia="en-US"/>
        </w:rPr>
        <w:t xml:space="preserve">addressing and mitigating these. </w:t>
      </w:r>
      <w:r w:rsidR="00994F6A">
        <w:rPr>
          <w:rFonts w:ascii="Calibri" w:eastAsia="Calibri" w:hAnsi="Calibri" w:cs="Calibri"/>
          <w:sz w:val="22"/>
          <w:szCs w:val="22"/>
          <w:lang w:eastAsia="en-US"/>
        </w:rPr>
        <w:t xml:space="preserve">Several </w:t>
      </w:r>
      <w:r w:rsidR="008859EF">
        <w:rPr>
          <w:rFonts w:ascii="Calibri" w:eastAsia="Calibri" w:hAnsi="Calibri" w:cs="Calibri"/>
          <w:sz w:val="22"/>
          <w:szCs w:val="22"/>
          <w:lang w:eastAsia="en-US"/>
        </w:rPr>
        <w:t>issues came under discussion</w:t>
      </w:r>
      <w:r w:rsidR="00994F6A">
        <w:rPr>
          <w:rFonts w:ascii="Calibri" w:eastAsia="Calibri" w:hAnsi="Calibri" w:cs="Calibri"/>
          <w:sz w:val="22"/>
          <w:szCs w:val="22"/>
          <w:lang w:eastAsia="en-US"/>
        </w:rPr>
        <w:t>, of which the salient points are</w:t>
      </w:r>
      <w:r w:rsidR="008859EF">
        <w:rPr>
          <w:rFonts w:ascii="Calibri" w:eastAsia="Calibri" w:hAnsi="Calibri" w:cs="Calibri"/>
          <w:sz w:val="22"/>
          <w:szCs w:val="22"/>
          <w:lang w:eastAsia="en-US"/>
        </w:rPr>
        <w:t xml:space="preserve"> </w:t>
      </w:r>
      <w:r w:rsidR="00994F6A">
        <w:rPr>
          <w:rFonts w:ascii="Calibri" w:eastAsia="Calibri" w:hAnsi="Calibri" w:cs="Calibri"/>
          <w:sz w:val="22"/>
          <w:szCs w:val="22"/>
          <w:lang w:eastAsia="en-US"/>
        </w:rPr>
        <w:t>provided below</w:t>
      </w:r>
      <w:r w:rsidR="00C91D06">
        <w:rPr>
          <w:rFonts w:ascii="Calibri" w:eastAsia="Calibri" w:hAnsi="Calibri" w:cs="Calibri"/>
          <w:sz w:val="22"/>
          <w:szCs w:val="22"/>
          <w:lang w:eastAsia="en-US"/>
        </w:rPr>
        <w:t xml:space="preserve">: </w:t>
      </w:r>
    </w:p>
    <w:p w14:paraId="1A9E7D42" w14:textId="246ECD00" w:rsidR="00CD613C" w:rsidRPr="00CD613C" w:rsidRDefault="00CD613C" w:rsidP="00994F6A">
      <w:pPr>
        <w:pStyle w:val="ListParagraph"/>
        <w:numPr>
          <w:ilvl w:val="0"/>
          <w:numId w:val="22"/>
        </w:numPr>
        <w:jc w:val="both"/>
        <w:rPr>
          <w:rFonts w:asciiTheme="minorHAnsi" w:hAnsiTheme="minorHAnsi"/>
          <w:sz w:val="22"/>
          <w:szCs w:val="22"/>
        </w:rPr>
      </w:pPr>
      <w:r w:rsidRPr="009C2565">
        <w:rPr>
          <w:rFonts w:asciiTheme="minorHAnsi" w:hAnsiTheme="minorHAnsi"/>
          <w:sz w:val="22"/>
          <w:szCs w:val="22"/>
          <w:lang w:val="en-US"/>
        </w:rPr>
        <w:t>Governance is a big challenge in terms of coordination and alignment between provinces and the federal ministries and agencies.</w:t>
      </w:r>
    </w:p>
    <w:p w14:paraId="7FF9027D" w14:textId="54FFB565" w:rsidR="00C91D06" w:rsidRPr="009C2565" w:rsidRDefault="00C91D06" w:rsidP="00994F6A">
      <w:pPr>
        <w:pStyle w:val="ListParagraph"/>
        <w:numPr>
          <w:ilvl w:val="0"/>
          <w:numId w:val="22"/>
        </w:numPr>
        <w:jc w:val="both"/>
        <w:rPr>
          <w:rFonts w:asciiTheme="minorHAnsi" w:hAnsiTheme="minorHAnsi"/>
          <w:sz w:val="22"/>
          <w:szCs w:val="22"/>
          <w:lang w:val="en-US"/>
        </w:rPr>
      </w:pPr>
      <w:r w:rsidRPr="009C2565">
        <w:rPr>
          <w:rFonts w:asciiTheme="minorHAnsi" w:eastAsia="Calibri" w:hAnsiTheme="minorHAnsi" w:cs="Calibri"/>
          <w:sz w:val="22"/>
          <w:szCs w:val="22"/>
          <w:lang w:eastAsia="en-US"/>
        </w:rPr>
        <w:t>There have been significant delays in the updating of the NSER.</w:t>
      </w:r>
      <w:r w:rsidRPr="009C2565">
        <w:rPr>
          <w:rFonts w:asciiTheme="minorHAnsi" w:hAnsiTheme="minorHAnsi"/>
          <w:sz w:val="22"/>
          <w:szCs w:val="22"/>
        </w:rPr>
        <w:t xml:space="preserve"> This poverty registry not very representative of </w:t>
      </w:r>
      <w:r w:rsidRPr="009C2565">
        <w:rPr>
          <w:rFonts w:asciiTheme="minorHAnsi" w:hAnsiTheme="minorHAnsi"/>
          <w:sz w:val="22"/>
          <w:szCs w:val="22"/>
          <w:lang w:val="en-US"/>
        </w:rPr>
        <w:t xml:space="preserve">the welfare status of households </w:t>
      </w:r>
      <w:r w:rsidRPr="009C2565">
        <w:rPr>
          <w:rFonts w:asciiTheme="minorHAnsi" w:hAnsiTheme="minorHAnsi"/>
          <w:sz w:val="22"/>
          <w:szCs w:val="22"/>
        </w:rPr>
        <w:t>today</w:t>
      </w:r>
      <w:r w:rsidRPr="009C2565">
        <w:rPr>
          <w:rFonts w:asciiTheme="minorHAnsi" w:hAnsiTheme="minorHAnsi"/>
          <w:sz w:val="22"/>
          <w:szCs w:val="22"/>
          <w:lang w:val="en-US"/>
        </w:rPr>
        <w:t xml:space="preserve">. </w:t>
      </w:r>
      <w:r w:rsidRPr="009C2565">
        <w:rPr>
          <w:rFonts w:asciiTheme="minorHAnsi" w:hAnsiTheme="minorHAnsi"/>
          <w:sz w:val="22"/>
          <w:szCs w:val="22"/>
        </w:rPr>
        <w:t>A</w:t>
      </w:r>
      <w:r w:rsidRPr="009C2565">
        <w:rPr>
          <w:rFonts w:asciiTheme="minorHAnsi" w:hAnsiTheme="minorHAnsi"/>
          <w:sz w:val="22"/>
          <w:szCs w:val="22"/>
          <w:lang w:val="en-US"/>
        </w:rPr>
        <w:t xml:space="preserve"> more dynamic update</w:t>
      </w:r>
      <w:r w:rsidRPr="009C2565">
        <w:rPr>
          <w:rFonts w:asciiTheme="minorHAnsi" w:hAnsiTheme="minorHAnsi"/>
          <w:sz w:val="22"/>
          <w:szCs w:val="22"/>
        </w:rPr>
        <w:t>da</w:t>
      </w:r>
      <w:r w:rsidRPr="009C2565">
        <w:rPr>
          <w:rFonts w:asciiTheme="minorHAnsi" w:hAnsiTheme="minorHAnsi"/>
          <w:sz w:val="22"/>
          <w:szCs w:val="22"/>
          <w:lang w:val="en-US"/>
        </w:rPr>
        <w:t xml:space="preserve"> mechanism w</w:t>
      </w:r>
      <w:r w:rsidRPr="009C2565">
        <w:rPr>
          <w:rFonts w:asciiTheme="minorHAnsi" w:hAnsiTheme="minorHAnsi"/>
          <w:sz w:val="22"/>
          <w:szCs w:val="22"/>
        </w:rPr>
        <w:t xml:space="preserve">ith a </w:t>
      </w:r>
      <w:r w:rsidRPr="009C2565">
        <w:rPr>
          <w:rFonts w:asciiTheme="minorHAnsi" w:hAnsiTheme="minorHAnsi"/>
          <w:sz w:val="22"/>
          <w:szCs w:val="22"/>
          <w:lang w:val="en-US"/>
        </w:rPr>
        <w:t xml:space="preserve"> specific time frame </w:t>
      </w:r>
      <w:r w:rsidRPr="009C2565">
        <w:rPr>
          <w:rFonts w:asciiTheme="minorHAnsi" w:hAnsiTheme="minorHAnsi"/>
          <w:sz w:val="22"/>
          <w:szCs w:val="22"/>
        </w:rPr>
        <w:t xml:space="preserve"> is needed to ensure the </w:t>
      </w:r>
      <w:r w:rsidRPr="009C2565">
        <w:rPr>
          <w:rFonts w:asciiTheme="minorHAnsi" w:hAnsiTheme="minorHAnsi"/>
          <w:sz w:val="22"/>
          <w:szCs w:val="22"/>
          <w:lang w:val="en-US"/>
        </w:rPr>
        <w:t xml:space="preserve"> </w:t>
      </w:r>
      <w:r w:rsidR="00D76697" w:rsidRPr="009C2565">
        <w:rPr>
          <w:rFonts w:asciiTheme="minorHAnsi" w:hAnsiTheme="minorHAnsi"/>
          <w:sz w:val="22"/>
          <w:szCs w:val="22"/>
          <w:lang w:val="en-US"/>
        </w:rPr>
        <w:t>validity</w:t>
      </w:r>
      <w:r w:rsidRPr="009C2565">
        <w:rPr>
          <w:rFonts w:asciiTheme="minorHAnsi" w:hAnsiTheme="minorHAnsi"/>
          <w:sz w:val="22"/>
          <w:szCs w:val="22"/>
          <w:lang w:val="en-US"/>
        </w:rPr>
        <w:t xml:space="preserve"> of </w:t>
      </w:r>
      <w:r w:rsidRPr="009C2565">
        <w:rPr>
          <w:rFonts w:asciiTheme="minorHAnsi" w:hAnsiTheme="minorHAnsi"/>
          <w:sz w:val="22"/>
          <w:szCs w:val="22"/>
        </w:rPr>
        <w:t xml:space="preserve">the </w:t>
      </w:r>
      <w:r w:rsidRPr="009C2565">
        <w:rPr>
          <w:rFonts w:asciiTheme="minorHAnsi" w:hAnsiTheme="minorHAnsi"/>
          <w:sz w:val="22"/>
          <w:szCs w:val="22"/>
          <w:lang w:val="en-US"/>
        </w:rPr>
        <w:t>data collect</w:t>
      </w:r>
      <w:r w:rsidRPr="009C2565">
        <w:rPr>
          <w:rFonts w:asciiTheme="minorHAnsi" w:hAnsiTheme="minorHAnsi"/>
          <w:sz w:val="22"/>
          <w:szCs w:val="22"/>
        </w:rPr>
        <w:t>e</w:t>
      </w:r>
      <w:r w:rsidRPr="009C2565">
        <w:rPr>
          <w:rFonts w:asciiTheme="minorHAnsi" w:hAnsiTheme="minorHAnsi"/>
          <w:sz w:val="22"/>
          <w:szCs w:val="22"/>
          <w:lang w:val="en-US"/>
        </w:rPr>
        <w:t>d</w:t>
      </w:r>
    </w:p>
    <w:p w14:paraId="4917DB74" w14:textId="72F622C2" w:rsidR="009C2565" w:rsidRPr="005E49AD" w:rsidRDefault="009C2565" w:rsidP="00994F6A">
      <w:pPr>
        <w:pStyle w:val="ListParagraph"/>
        <w:numPr>
          <w:ilvl w:val="0"/>
          <w:numId w:val="22"/>
        </w:numPr>
        <w:jc w:val="both"/>
        <w:rPr>
          <w:rFonts w:asciiTheme="minorHAnsi" w:eastAsia="Calibri" w:hAnsiTheme="minorHAnsi" w:cs="Calibri"/>
          <w:sz w:val="22"/>
          <w:szCs w:val="22"/>
          <w:lang w:eastAsia="en-US"/>
        </w:rPr>
      </w:pPr>
      <w:r w:rsidRPr="005E49AD">
        <w:rPr>
          <w:rFonts w:asciiTheme="minorHAnsi" w:eastAsia="Calibri" w:hAnsiTheme="minorHAnsi" w:cs="Calibri"/>
          <w:sz w:val="22"/>
          <w:szCs w:val="22"/>
          <w:lang w:eastAsia="en-US"/>
        </w:rPr>
        <w:t>Social owners</w:t>
      </w:r>
      <w:r>
        <w:rPr>
          <w:rFonts w:asciiTheme="minorHAnsi" w:eastAsia="Calibri" w:hAnsiTheme="minorHAnsi" w:cs="Calibri"/>
          <w:sz w:val="22"/>
          <w:szCs w:val="22"/>
          <w:lang w:val="en-US" w:eastAsia="en-US"/>
        </w:rPr>
        <w:t xml:space="preserve">hip of the program is </w:t>
      </w:r>
      <w:r w:rsidRPr="005E49AD">
        <w:rPr>
          <w:rFonts w:asciiTheme="minorHAnsi" w:eastAsia="Calibri" w:hAnsiTheme="minorHAnsi" w:cs="Calibri"/>
          <w:sz w:val="22"/>
          <w:szCs w:val="22"/>
          <w:lang w:eastAsia="en-US"/>
        </w:rPr>
        <w:t>needed</w:t>
      </w:r>
      <w:r>
        <w:rPr>
          <w:rFonts w:asciiTheme="minorHAnsi" w:eastAsia="Calibri" w:hAnsiTheme="minorHAnsi" w:cs="Calibri"/>
          <w:sz w:val="22"/>
          <w:szCs w:val="22"/>
          <w:lang w:val="en-US" w:eastAsia="en-US"/>
        </w:rPr>
        <w:t xml:space="preserve"> </w:t>
      </w:r>
      <w:r w:rsidRPr="005E49AD">
        <w:rPr>
          <w:rFonts w:asciiTheme="minorHAnsi" w:eastAsia="Calibri" w:hAnsiTheme="minorHAnsi" w:cs="Calibri"/>
          <w:sz w:val="22"/>
          <w:szCs w:val="22"/>
          <w:lang w:eastAsia="en-US"/>
        </w:rPr>
        <w:t>to make it su</w:t>
      </w:r>
      <w:r>
        <w:rPr>
          <w:rFonts w:asciiTheme="minorHAnsi" w:eastAsia="Calibri" w:hAnsiTheme="minorHAnsi" w:cs="Calibri"/>
          <w:sz w:val="22"/>
          <w:szCs w:val="22"/>
          <w:lang w:val="en-US" w:eastAsia="en-US"/>
        </w:rPr>
        <w:t>c</w:t>
      </w:r>
      <w:r w:rsidR="005E49AD">
        <w:rPr>
          <w:rFonts w:asciiTheme="minorHAnsi" w:eastAsia="Calibri" w:hAnsiTheme="minorHAnsi" w:cs="Calibri"/>
          <w:sz w:val="22"/>
          <w:szCs w:val="22"/>
          <w:lang w:val="en-US" w:eastAsia="en-US"/>
        </w:rPr>
        <w:t>c</w:t>
      </w:r>
      <w:r>
        <w:rPr>
          <w:rFonts w:asciiTheme="minorHAnsi" w:eastAsia="Calibri" w:hAnsiTheme="minorHAnsi" w:cs="Calibri"/>
          <w:sz w:val="22"/>
          <w:szCs w:val="22"/>
          <w:lang w:val="en-US" w:eastAsia="en-US"/>
        </w:rPr>
        <w:t>e</w:t>
      </w:r>
      <w:r w:rsidRPr="005E49AD">
        <w:rPr>
          <w:rFonts w:asciiTheme="minorHAnsi" w:eastAsia="Calibri" w:hAnsiTheme="minorHAnsi" w:cs="Calibri"/>
          <w:sz w:val="22"/>
          <w:szCs w:val="22"/>
          <w:lang w:eastAsia="en-US"/>
        </w:rPr>
        <w:t>s</w:t>
      </w:r>
      <w:r w:rsidR="005E49AD">
        <w:rPr>
          <w:rFonts w:asciiTheme="minorHAnsi" w:eastAsia="Calibri" w:hAnsiTheme="minorHAnsi" w:cs="Calibri"/>
          <w:sz w:val="22"/>
          <w:szCs w:val="22"/>
          <w:lang w:val="en-US" w:eastAsia="en-US"/>
        </w:rPr>
        <w:t>s</w:t>
      </w:r>
      <w:r w:rsidRPr="005E49AD">
        <w:rPr>
          <w:rFonts w:asciiTheme="minorHAnsi" w:eastAsia="Calibri" w:hAnsiTheme="minorHAnsi" w:cs="Calibri"/>
          <w:sz w:val="22"/>
          <w:szCs w:val="22"/>
          <w:lang w:eastAsia="en-US"/>
        </w:rPr>
        <w:t>ful. A social mobilization strategy is imp</w:t>
      </w:r>
      <w:r>
        <w:rPr>
          <w:rFonts w:asciiTheme="minorHAnsi" w:eastAsia="Calibri" w:hAnsiTheme="minorHAnsi" w:cs="Calibri"/>
          <w:sz w:val="22"/>
          <w:szCs w:val="22"/>
          <w:lang w:val="en-US" w:eastAsia="en-US"/>
        </w:rPr>
        <w:t>ortant</w:t>
      </w:r>
      <w:r w:rsidRPr="005E49AD">
        <w:rPr>
          <w:rFonts w:asciiTheme="minorHAnsi" w:eastAsia="Calibri" w:hAnsiTheme="minorHAnsi" w:cs="Calibri"/>
          <w:sz w:val="22"/>
          <w:szCs w:val="22"/>
          <w:lang w:eastAsia="en-US"/>
        </w:rPr>
        <w:t xml:space="preserve"> for </w:t>
      </w:r>
      <w:r w:rsidR="005E49AD">
        <w:rPr>
          <w:rFonts w:asciiTheme="minorHAnsi" w:eastAsia="Calibri" w:hAnsiTheme="minorHAnsi" w:cs="Calibri"/>
          <w:sz w:val="22"/>
          <w:szCs w:val="22"/>
          <w:lang w:val="en-US" w:eastAsia="en-US"/>
        </w:rPr>
        <w:t xml:space="preserve">the </w:t>
      </w:r>
      <w:r w:rsidRPr="005E49AD">
        <w:rPr>
          <w:rFonts w:asciiTheme="minorHAnsi" w:eastAsia="Calibri" w:hAnsiTheme="minorHAnsi" w:cs="Calibri"/>
          <w:sz w:val="22"/>
          <w:szCs w:val="22"/>
          <w:lang w:eastAsia="en-US"/>
        </w:rPr>
        <w:t xml:space="preserve">public  to own it and hence contribute to </w:t>
      </w:r>
      <w:r w:rsidR="005E49AD" w:rsidRPr="005E49AD">
        <w:rPr>
          <w:rFonts w:asciiTheme="minorHAnsi" w:eastAsia="Calibri" w:hAnsiTheme="minorHAnsi" w:cs="Calibri"/>
          <w:sz w:val="22"/>
          <w:szCs w:val="22"/>
          <w:lang w:eastAsia="en-US"/>
        </w:rPr>
        <w:t>achievement</w:t>
      </w:r>
      <w:r w:rsidRPr="005E49AD">
        <w:rPr>
          <w:rFonts w:asciiTheme="minorHAnsi" w:eastAsia="Calibri" w:hAnsiTheme="minorHAnsi" w:cs="Calibri"/>
          <w:sz w:val="22"/>
          <w:szCs w:val="22"/>
          <w:lang w:eastAsia="en-US"/>
        </w:rPr>
        <w:t xml:space="preserve"> of the result.</w:t>
      </w:r>
    </w:p>
    <w:p w14:paraId="72A202A8" w14:textId="77777777" w:rsidR="00767C78" w:rsidRPr="009C2565" w:rsidRDefault="00C91D06" w:rsidP="00994F6A">
      <w:pPr>
        <w:pStyle w:val="ListParagraph"/>
        <w:numPr>
          <w:ilvl w:val="0"/>
          <w:numId w:val="22"/>
        </w:numPr>
        <w:jc w:val="both"/>
        <w:rPr>
          <w:rFonts w:asciiTheme="minorHAnsi" w:hAnsiTheme="minorHAnsi"/>
          <w:sz w:val="22"/>
          <w:szCs w:val="22"/>
          <w:lang w:val="en-US"/>
        </w:rPr>
      </w:pPr>
      <w:r w:rsidRPr="009C2565">
        <w:rPr>
          <w:rFonts w:asciiTheme="minorHAnsi" w:eastAsia="Calibri" w:hAnsiTheme="minorHAnsi" w:cs="Calibri"/>
          <w:sz w:val="22"/>
          <w:szCs w:val="22"/>
          <w:lang w:val="en-US" w:eastAsia="en-US"/>
        </w:rPr>
        <w:t>There is an urgent need for a social mobilization strategy to ensure that the right people are being tapped into.</w:t>
      </w:r>
      <w:r w:rsidRPr="009C2565">
        <w:rPr>
          <w:rFonts w:asciiTheme="minorHAnsi" w:hAnsiTheme="minorHAnsi"/>
          <w:sz w:val="22"/>
          <w:szCs w:val="22"/>
          <w:lang w:val="en-US"/>
        </w:rPr>
        <w:t xml:space="preserve"> </w:t>
      </w:r>
    </w:p>
    <w:p w14:paraId="615C817E" w14:textId="38A50AC9" w:rsidR="00C91D06" w:rsidRPr="009C2565" w:rsidRDefault="00767C78" w:rsidP="00994F6A">
      <w:pPr>
        <w:pStyle w:val="ListParagraph"/>
        <w:numPr>
          <w:ilvl w:val="0"/>
          <w:numId w:val="22"/>
        </w:numPr>
        <w:jc w:val="both"/>
        <w:rPr>
          <w:rFonts w:asciiTheme="minorHAnsi" w:hAnsiTheme="minorHAnsi"/>
          <w:sz w:val="22"/>
          <w:szCs w:val="22"/>
          <w:lang w:val="en-US"/>
        </w:rPr>
      </w:pPr>
      <w:r w:rsidRPr="009C2565">
        <w:rPr>
          <w:rFonts w:asciiTheme="minorHAnsi" w:hAnsiTheme="minorHAnsi"/>
          <w:sz w:val="22"/>
          <w:szCs w:val="22"/>
        </w:rPr>
        <w:t xml:space="preserve">A </w:t>
      </w:r>
      <w:r w:rsidR="00D76697" w:rsidRPr="009C2565">
        <w:rPr>
          <w:rFonts w:asciiTheme="minorHAnsi" w:hAnsiTheme="minorHAnsi"/>
          <w:sz w:val="22"/>
          <w:szCs w:val="22"/>
        </w:rPr>
        <w:t>beneficiary</w:t>
      </w:r>
      <w:r w:rsidRPr="009C2565">
        <w:rPr>
          <w:rFonts w:asciiTheme="minorHAnsi" w:hAnsiTheme="minorHAnsi"/>
          <w:sz w:val="22"/>
          <w:szCs w:val="22"/>
        </w:rPr>
        <w:t xml:space="preserve"> centric payment mechanism needs to be introduced for mobile people who may be registered in one district and have moved to another or are stuck in another area due to the </w:t>
      </w:r>
      <w:r w:rsidR="00D76697" w:rsidRPr="009C2565">
        <w:rPr>
          <w:rFonts w:asciiTheme="minorHAnsi" w:hAnsiTheme="minorHAnsi"/>
          <w:sz w:val="22"/>
          <w:szCs w:val="22"/>
        </w:rPr>
        <w:t>lockdown</w:t>
      </w:r>
      <w:r w:rsidRPr="009C2565">
        <w:rPr>
          <w:rFonts w:asciiTheme="minorHAnsi" w:hAnsiTheme="minorHAnsi"/>
          <w:sz w:val="22"/>
          <w:szCs w:val="22"/>
        </w:rPr>
        <w:t xml:space="preserve"> and can therefore not avail benefits</w:t>
      </w:r>
    </w:p>
    <w:p w14:paraId="50656BC3" w14:textId="2693646F" w:rsidR="00767C78" w:rsidRPr="009C2565" w:rsidRDefault="00767C78" w:rsidP="00994F6A">
      <w:pPr>
        <w:pStyle w:val="ListParagraph"/>
        <w:numPr>
          <w:ilvl w:val="0"/>
          <w:numId w:val="22"/>
        </w:numPr>
        <w:jc w:val="both"/>
        <w:rPr>
          <w:rFonts w:asciiTheme="minorHAnsi" w:hAnsiTheme="minorHAnsi"/>
          <w:sz w:val="22"/>
          <w:szCs w:val="22"/>
          <w:lang w:val="en-US"/>
        </w:rPr>
      </w:pPr>
      <w:r w:rsidRPr="009C2565">
        <w:rPr>
          <w:rFonts w:asciiTheme="minorHAnsi" w:hAnsiTheme="minorHAnsi"/>
          <w:sz w:val="22"/>
          <w:szCs w:val="22"/>
          <w:lang w:val="en-US"/>
        </w:rPr>
        <w:lastRenderedPageBreak/>
        <w:t xml:space="preserve">It would also be critical to link the NSER records with </w:t>
      </w:r>
      <w:r w:rsidR="00D76697" w:rsidRPr="009C2565">
        <w:rPr>
          <w:rFonts w:asciiTheme="minorHAnsi" w:hAnsiTheme="minorHAnsi"/>
          <w:sz w:val="22"/>
          <w:szCs w:val="22"/>
          <w:lang w:val="en-US"/>
        </w:rPr>
        <w:t>Government</w:t>
      </w:r>
      <w:r w:rsidRPr="009C2565">
        <w:rPr>
          <w:rFonts w:asciiTheme="minorHAnsi" w:hAnsiTheme="minorHAnsi"/>
          <w:sz w:val="22"/>
          <w:szCs w:val="22"/>
          <w:lang w:val="en-US"/>
        </w:rPr>
        <w:t xml:space="preserve"> databases and privates ones such </w:t>
      </w:r>
      <w:r w:rsidR="00B12E2D" w:rsidRPr="009C2565">
        <w:rPr>
          <w:rFonts w:asciiTheme="minorHAnsi" w:hAnsiTheme="minorHAnsi"/>
          <w:sz w:val="22"/>
          <w:szCs w:val="22"/>
          <w:lang w:val="en-US"/>
        </w:rPr>
        <w:t>as telecoms</w:t>
      </w:r>
      <w:r w:rsidRPr="009C2565">
        <w:rPr>
          <w:rFonts w:asciiTheme="minorHAnsi" w:hAnsiTheme="minorHAnsi"/>
          <w:sz w:val="22"/>
          <w:szCs w:val="22"/>
          <w:lang w:val="en-US"/>
        </w:rPr>
        <w:t xml:space="preserve"> and financial </w:t>
      </w:r>
      <w:r w:rsidR="00D76697" w:rsidRPr="009C2565">
        <w:rPr>
          <w:rFonts w:asciiTheme="minorHAnsi" w:hAnsiTheme="minorHAnsi"/>
          <w:sz w:val="22"/>
          <w:szCs w:val="22"/>
          <w:lang w:val="en-US"/>
        </w:rPr>
        <w:t>institutions</w:t>
      </w:r>
      <w:r w:rsidRPr="009C2565">
        <w:rPr>
          <w:rFonts w:asciiTheme="minorHAnsi" w:hAnsiTheme="minorHAnsi"/>
          <w:sz w:val="22"/>
          <w:szCs w:val="22"/>
          <w:lang w:val="en-US"/>
        </w:rPr>
        <w:t>.</w:t>
      </w:r>
    </w:p>
    <w:p w14:paraId="20F15E3B" w14:textId="3655E116" w:rsidR="00767C78" w:rsidRPr="009C2565" w:rsidRDefault="00767C78" w:rsidP="00994F6A">
      <w:pPr>
        <w:pStyle w:val="ListParagraph"/>
        <w:numPr>
          <w:ilvl w:val="0"/>
          <w:numId w:val="22"/>
        </w:numPr>
        <w:jc w:val="both"/>
        <w:rPr>
          <w:rFonts w:asciiTheme="minorHAnsi" w:hAnsiTheme="minorHAnsi"/>
          <w:sz w:val="22"/>
          <w:szCs w:val="22"/>
          <w:lang w:val="en-US"/>
        </w:rPr>
      </w:pPr>
      <w:r w:rsidRPr="009C2565">
        <w:rPr>
          <w:rFonts w:asciiTheme="minorHAnsi" w:hAnsiTheme="minorHAnsi"/>
          <w:sz w:val="22"/>
          <w:szCs w:val="22"/>
          <w:lang w:val="en-US"/>
        </w:rPr>
        <w:t xml:space="preserve">Data </w:t>
      </w:r>
      <w:r w:rsidR="00D76697" w:rsidRPr="009C2565">
        <w:rPr>
          <w:rFonts w:asciiTheme="minorHAnsi" w:hAnsiTheme="minorHAnsi"/>
          <w:sz w:val="22"/>
          <w:szCs w:val="22"/>
          <w:lang w:val="en-US"/>
        </w:rPr>
        <w:t>protection</w:t>
      </w:r>
      <w:r w:rsidRPr="009C2565">
        <w:rPr>
          <w:rFonts w:asciiTheme="minorHAnsi" w:hAnsiTheme="minorHAnsi"/>
          <w:sz w:val="22"/>
          <w:szCs w:val="22"/>
          <w:lang w:val="en-US"/>
        </w:rPr>
        <w:t xml:space="preserve"> is an evolving issue with no clear policy in place as of now.</w:t>
      </w:r>
    </w:p>
    <w:p w14:paraId="3BC528BA" w14:textId="20CEC5A3" w:rsidR="00767C78" w:rsidRPr="009C2565" w:rsidRDefault="00767C78" w:rsidP="00994F6A">
      <w:pPr>
        <w:pStyle w:val="ListParagraph"/>
        <w:numPr>
          <w:ilvl w:val="0"/>
          <w:numId w:val="22"/>
        </w:numPr>
        <w:jc w:val="both"/>
        <w:rPr>
          <w:rFonts w:asciiTheme="minorHAnsi" w:hAnsiTheme="minorHAnsi"/>
          <w:sz w:val="22"/>
          <w:szCs w:val="22"/>
          <w:lang w:val="en-US"/>
        </w:rPr>
      </w:pPr>
      <w:r w:rsidRPr="009C2565">
        <w:rPr>
          <w:rFonts w:asciiTheme="minorHAnsi" w:hAnsiTheme="minorHAnsi"/>
          <w:sz w:val="22"/>
          <w:szCs w:val="22"/>
          <w:lang w:val="en-US"/>
        </w:rPr>
        <w:t xml:space="preserve">The definition of vulnerability needs to be examined as the lack of a standard definition </w:t>
      </w:r>
      <w:r w:rsidR="00D76697" w:rsidRPr="009C2565">
        <w:rPr>
          <w:rFonts w:asciiTheme="minorHAnsi" w:hAnsiTheme="minorHAnsi"/>
          <w:sz w:val="22"/>
          <w:szCs w:val="22"/>
          <w:lang w:val="en-US"/>
        </w:rPr>
        <w:t>increases the complexity of targeting. It is also politically sensitive as to who is included or not in this umbrella catch all term.</w:t>
      </w:r>
    </w:p>
    <w:p w14:paraId="3780AF12" w14:textId="7F80B0FD" w:rsidR="00D76697" w:rsidRPr="009C2565" w:rsidRDefault="00D76697" w:rsidP="00994F6A">
      <w:pPr>
        <w:pStyle w:val="ListParagraph"/>
        <w:numPr>
          <w:ilvl w:val="0"/>
          <w:numId w:val="22"/>
        </w:numPr>
        <w:jc w:val="both"/>
        <w:rPr>
          <w:rFonts w:asciiTheme="minorHAnsi" w:hAnsiTheme="minorHAnsi"/>
          <w:sz w:val="22"/>
          <w:szCs w:val="22"/>
          <w:lang w:val="en-US"/>
        </w:rPr>
      </w:pPr>
      <w:r w:rsidRPr="009C2565">
        <w:rPr>
          <w:rFonts w:asciiTheme="minorHAnsi" w:hAnsiTheme="minorHAnsi"/>
          <w:sz w:val="22"/>
          <w:szCs w:val="22"/>
          <w:lang w:val="en-US"/>
        </w:rPr>
        <w:t xml:space="preserve">In terms of social protection </w:t>
      </w:r>
      <w:r w:rsidR="00B12E2D" w:rsidRPr="009C2565">
        <w:rPr>
          <w:rFonts w:asciiTheme="minorHAnsi" w:hAnsiTheme="minorHAnsi"/>
          <w:sz w:val="22"/>
          <w:szCs w:val="22"/>
          <w:lang w:val="en-US"/>
        </w:rPr>
        <w:t>policies,</w:t>
      </w:r>
      <w:r w:rsidRPr="009C2565">
        <w:rPr>
          <w:rFonts w:asciiTheme="minorHAnsi" w:hAnsiTheme="minorHAnsi"/>
          <w:sz w:val="22"/>
          <w:szCs w:val="22"/>
          <w:lang w:val="en-US"/>
        </w:rPr>
        <w:t xml:space="preserve"> it would be important to examine the provincial policies as these vary and can have practical implications </w:t>
      </w:r>
    </w:p>
    <w:p w14:paraId="0CBA99DA" w14:textId="07792AF5" w:rsidR="00D76697" w:rsidRPr="009C2565" w:rsidRDefault="00D76697" w:rsidP="00994F6A">
      <w:pPr>
        <w:pStyle w:val="ListParagraph"/>
        <w:numPr>
          <w:ilvl w:val="0"/>
          <w:numId w:val="22"/>
        </w:numPr>
        <w:jc w:val="both"/>
        <w:rPr>
          <w:rFonts w:asciiTheme="minorHAnsi" w:hAnsiTheme="minorHAnsi"/>
          <w:sz w:val="22"/>
          <w:szCs w:val="22"/>
          <w:lang w:val="en-US"/>
        </w:rPr>
      </w:pPr>
      <w:r w:rsidRPr="009C2565">
        <w:rPr>
          <w:rFonts w:asciiTheme="minorHAnsi" w:hAnsiTheme="minorHAnsi"/>
          <w:sz w:val="22"/>
          <w:szCs w:val="22"/>
          <w:lang w:val="en-US"/>
        </w:rPr>
        <w:t xml:space="preserve">Informal organizations often have last mile </w:t>
      </w:r>
      <w:r w:rsidR="005E49AD" w:rsidRPr="009C2565">
        <w:rPr>
          <w:rFonts w:asciiTheme="minorHAnsi" w:hAnsiTheme="minorHAnsi"/>
          <w:sz w:val="22"/>
          <w:szCs w:val="22"/>
          <w:lang w:val="en-US"/>
        </w:rPr>
        <w:t>issues</w:t>
      </w:r>
      <w:r w:rsidRPr="009C2565">
        <w:rPr>
          <w:rFonts w:asciiTheme="minorHAnsi" w:hAnsiTheme="minorHAnsi"/>
          <w:sz w:val="22"/>
          <w:szCs w:val="22"/>
          <w:lang w:val="en-US"/>
        </w:rPr>
        <w:t xml:space="preserve"> in enabling end users to avail services. BISP and the WB can help these organizations and CSOs with new technology such as apps for creating a social </w:t>
      </w:r>
      <w:r w:rsidR="005E49AD" w:rsidRPr="009C2565">
        <w:rPr>
          <w:rFonts w:asciiTheme="minorHAnsi" w:hAnsiTheme="minorHAnsi"/>
          <w:sz w:val="22"/>
          <w:szCs w:val="22"/>
          <w:lang w:val="en-US"/>
        </w:rPr>
        <w:t>registry</w:t>
      </w:r>
      <w:r w:rsidRPr="009C2565">
        <w:rPr>
          <w:rFonts w:asciiTheme="minorHAnsi" w:hAnsiTheme="minorHAnsi"/>
          <w:sz w:val="22"/>
          <w:szCs w:val="22"/>
          <w:lang w:val="en-US"/>
        </w:rPr>
        <w:t xml:space="preserve"> for Gilgit Baltistan</w:t>
      </w:r>
      <w:r w:rsidR="009C2565">
        <w:rPr>
          <w:rFonts w:asciiTheme="minorHAnsi" w:hAnsiTheme="minorHAnsi"/>
          <w:sz w:val="22"/>
          <w:szCs w:val="22"/>
          <w:lang w:val="en-US"/>
        </w:rPr>
        <w:t xml:space="preserve"> </w:t>
      </w:r>
      <w:r w:rsidRPr="009C2565">
        <w:rPr>
          <w:rFonts w:asciiTheme="minorHAnsi" w:hAnsiTheme="minorHAnsi"/>
          <w:sz w:val="22"/>
          <w:szCs w:val="22"/>
          <w:lang w:val="en-US"/>
        </w:rPr>
        <w:t xml:space="preserve">or for the Kalash as this is most expensive and </w:t>
      </w:r>
      <w:r w:rsidR="00B12E2D" w:rsidRPr="009C2565">
        <w:rPr>
          <w:rFonts w:asciiTheme="minorHAnsi" w:hAnsiTheme="minorHAnsi"/>
          <w:sz w:val="22"/>
          <w:szCs w:val="22"/>
          <w:lang w:val="en-US"/>
        </w:rPr>
        <w:t>technol</w:t>
      </w:r>
      <w:r w:rsidR="00B12E2D">
        <w:rPr>
          <w:rFonts w:asciiTheme="minorHAnsi" w:hAnsiTheme="minorHAnsi"/>
          <w:sz w:val="22"/>
          <w:szCs w:val="22"/>
          <w:lang w:val="en-US"/>
        </w:rPr>
        <w:t>o</w:t>
      </w:r>
      <w:r w:rsidR="00B12E2D" w:rsidRPr="009C2565">
        <w:rPr>
          <w:rFonts w:asciiTheme="minorHAnsi" w:hAnsiTheme="minorHAnsi"/>
          <w:sz w:val="22"/>
          <w:szCs w:val="22"/>
          <w:lang w:val="en-US"/>
        </w:rPr>
        <w:t>g</w:t>
      </w:r>
      <w:r w:rsidR="00B12E2D">
        <w:rPr>
          <w:rFonts w:asciiTheme="minorHAnsi" w:hAnsiTheme="minorHAnsi"/>
          <w:sz w:val="22"/>
          <w:szCs w:val="22"/>
          <w:lang w:val="en-US"/>
        </w:rPr>
        <w:t>ic</w:t>
      </w:r>
      <w:r w:rsidR="00B12E2D" w:rsidRPr="009C2565">
        <w:rPr>
          <w:rFonts w:asciiTheme="minorHAnsi" w:hAnsiTheme="minorHAnsi"/>
          <w:sz w:val="22"/>
          <w:szCs w:val="22"/>
          <w:lang w:val="en-US"/>
        </w:rPr>
        <w:t>ally difficult</w:t>
      </w:r>
      <w:r w:rsidRPr="009C2565">
        <w:rPr>
          <w:rFonts w:asciiTheme="minorHAnsi" w:hAnsiTheme="minorHAnsi"/>
          <w:sz w:val="22"/>
          <w:szCs w:val="22"/>
          <w:lang w:val="en-US"/>
        </w:rPr>
        <w:t xml:space="preserve"> </w:t>
      </w:r>
    </w:p>
    <w:p w14:paraId="2FD8C300" w14:textId="3E84DFF2" w:rsidR="00D76697" w:rsidRPr="009C2565" w:rsidRDefault="00D76697" w:rsidP="00994F6A">
      <w:pPr>
        <w:pStyle w:val="ListParagraph"/>
        <w:numPr>
          <w:ilvl w:val="0"/>
          <w:numId w:val="22"/>
        </w:numPr>
        <w:jc w:val="both"/>
        <w:rPr>
          <w:rFonts w:asciiTheme="minorHAnsi" w:hAnsiTheme="minorHAnsi"/>
          <w:sz w:val="22"/>
          <w:szCs w:val="22"/>
          <w:lang w:val="en-US"/>
        </w:rPr>
      </w:pPr>
      <w:r w:rsidRPr="009C2565">
        <w:rPr>
          <w:rFonts w:asciiTheme="minorHAnsi" w:hAnsiTheme="minorHAnsi"/>
          <w:sz w:val="22"/>
          <w:szCs w:val="22"/>
          <w:lang w:val="en-US"/>
        </w:rPr>
        <w:t>It is critical to have systems and processes with empowered people who can take decision</w:t>
      </w:r>
      <w:r w:rsidR="00CD613C">
        <w:rPr>
          <w:rFonts w:asciiTheme="minorHAnsi" w:hAnsiTheme="minorHAnsi"/>
          <w:sz w:val="22"/>
          <w:szCs w:val="22"/>
          <w:lang w:val="en-US"/>
        </w:rPr>
        <w:t>s</w:t>
      </w:r>
      <w:r w:rsidRPr="009C2565">
        <w:rPr>
          <w:rFonts w:asciiTheme="minorHAnsi" w:hAnsiTheme="minorHAnsi"/>
          <w:sz w:val="22"/>
          <w:szCs w:val="22"/>
          <w:lang w:val="en-US"/>
        </w:rPr>
        <w:t xml:space="preserve"> in real time and </w:t>
      </w:r>
      <w:r w:rsidR="005E49AD" w:rsidRPr="009C2565">
        <w:rPr>
          <w:rFonts w:asciiTheme="minorHAnsi" w:hAnsiTheme="minorHAnsi"/>
          <w:sz w:val="22"/>
          <w:szCs w:val="22"/>
          <w:lang w:val="en-US"/>
        </w:rPr>
        <w:t>affect</w:t>
      </w:r>
      <w:r w:rsidRPr="009C2565">
        <w:rPr>
          <w:rFonts w:asciiTheme="minorHAnsi" w:hAnsiTheme="minorHAnsi"/>
          <w:sz w:val="22"/>
          <w:szCs w:val="22"/>
          <w:lang w:val="en-US"/>
        </w:rPr>
        <w:t xml:space="preserve"> the outcome of the program. A strong empowerment spirit being deployed for social protection needs an effective and competent agency to handle it</w:t>
      </w:r>
    </w:p>
    <w:p w14:paraId="331AE032" w14:textId="464E018C" w:rsidR="009C2565" w:rsidRDefault="009C2565" w:rsidP="00994F6A">
      <w:pPr>
        <w:pStyle w:val="ListParagraph"/>
        <w:numPr>
          <w:ilvl w:val="0"/>
          <w:numId w:val="22"/>
        </w:numPr>
        <w:jc w:val="both"/>
        <w:rPr>
          <w:rFonts w:asciiTheme="minorHAnsi" w:hAnsiTheme="minorHAnsi"/>
          <w:sz w:val="22"/>
          <w:szCs w:val="22"/>
          <w:lang w:val="en-US"/>
        </w:rPr>
      </w:pPr>
      <w:r>
        <w:rPr>
          <w:rFonts w:asciiTheme="minorHAnsi" w:hAnsiTheme="minorHAnsi"/>
          <w:sz w:val="22"/>
          <w:szCs w:val="22"/>
          <w:lang w:val="en-US"/>
        </w:rPr>
        <w:t>Data sharing and access is more secure if the data logistics are automated.</w:t>
      </w:r>
    </w:p>
    <w:p w14:paraId="399E1FDE" w14:textId="70E6B519" w:rsidR="009C2565" w:rsidRPr="009C2565" w:rsidRDefault="009C2565" w:rsidP="00994F6A">
      <w:pPr>
        <w:pStyle w:val="ListParagraph"/>
        <w:numPr>
          <w:ilvl w:val="0"/>
          <w:numId w:val="22"/>
        </w:numPr>
        <w:jc w:val="both"/>
        <w:rPr>
          <w:rFonts w:asciiTheme="minorHAnsi" w:hAnsiTheme="minorHAnsi"/>
          <w:sz w:val="22"/>
          <w:szCs w:val="22"/>
          <w:lang w:val="en-US"/>
        </w:rPr>
      </w:pPr>
      <w:r>
        <w:rPr>
          <w:rFonts w:asciiTheme="minorHAnsi" w:hAnsiTheme="minorHAnsi"/>
          <w:sz w:val="22"/>
          <w:szCs w:val="22"/>
          <w:lang w:val="en-US"/>
        </w:rPr>
        <w:t xml:space="preserve">A survey on Covid-19 conducted by the Pakistan Bureau of Statistics would be an important </w:t>
      </w:r>
      <w:r w:rsidR="00F46085">
        <w:rPr>
          <w:rFonts w:asciiTheme="minorHAnsi" w:hAnsiTheme="minorHAnsi"/>
          <w:sz w:val="22"/>
          <w:szCs w:val="22"/>
          <w:lang w:val="en-US"/>
        </w:rPr>
        <w:t xml:space="preserve">resource for </w:t>
      </w:r>
      <w:r>
        <w:rPr>
          <w:rFonts w:asciiTheme="minorHAnsi" w:hAnsiTheme="minorHAnsi"/>
          <w:sz w:val="22"/>
          <w:szCs w:val="22"/>
          <w:lang w:val="en-US"/>
        </w:rPr>
        <w:t>examin</w:t>
      </w:r>
      <w:r w:rsidR="00F46085">
        <w:rPr>
          <w:rFonts w:asciiTheme="minorHAnsi" w:hAnsiTheme="minorHAnsi"/>
          <w:sz w:val="22"/>
          <w:szCs w:val="22"/>
          <w:lang w:val="en-US"/>
        </w:rPr>
        <w:t>ing</w:t>
      </w:r>
      <w:r>
        <w:rPr>
          <w:rFonts w:asciiTheme="minorHAnsi" w:hAnsiTheme="minorHAnsi"/>
          <w:sz w:val="22"/>
          <w:szCs w:val="22"/>
          <w:lang w:val="en-US"/>
        </w:rPr>
        <w:t xml:space="preserve"> vulnerability today. It is an important tool for shaping the GoPs crisis resilience strategy</w:t>
      </w:r>
      <w:r w:rsidR="00F46085">
        <w:rPr>
          <w:rFonts w:asciiTheme="minorHAnsi" w:hAnsiTheme="minorHAnsi"/>
          <w:sz w:val="22"/>
          <w:szCs w:val="22"/>
          <w:lang w:val="en-US"/>
        </w:rPr>
        <w:t>.</w:t>
      </w:r>
    </w:p>
    <w:p w14:paraId="78318F2C" w14:textId="6B69E753" w:rsidR="00A6735E" w:rsidRDefault="00A6735E" w:rsidP="00CD613C">
      <w:pPr>
        <w:spacing w:before="240" w:after="156" w:line="250" w:lineRule="auto"/>
        <w:jc w:val="both"/>
        <w:rPr>
          <w:rFonts w:ascii="Calibri" w:eastAsia="Calibri" w:hAnsi="Calibri" w:cs="Calibri"/>
          <w:sz w:val="22"/>
          <w:szCs w:val="22"/>
          <w:lang w:eastAsia="en-US"/>
        </w:rPr>
      </w:pPr>
      <w:r w:rsidRPr="000A4E46">
        <w:rPr>
          <w:rFonts w:ascii="Calibri" w:eastAsia="Calibri" w:hAnsi="Calibri" w:cs="Calibri"/>
          <w:sz w:val="22"/>
          <w:szCs w:val="22"/>
          <w:lang w:eastAsia="en-US"/>
        </w:rPr>
        <w:t xml:space="preserve">Further consultations will continue to be held to seek additional input and the SEP will be updated and disclosed accordingly.  </w:t>
      </w:r>
    </w:p>
    <w:p w14:paraId="5F01F068" w14:textId="7CAA5D0E" w:rsidR="008173B1" w:rsidRPr="00CD613C" w:rsidRDefault="008173B1" w:rsidP="00CD613C">
      <w:pPr>
        <w:autoSpaceDE w:val="0"/>
        <w:autoSpaceDN w:val="0"/>
        <w:adjustRightInd w:val="0"/>
        <w:jc w:val="both"/>
        <w:rPr>
          <w:rFonts w:asciiTheme="minorHAnsi" w:hAnsiTheme="minorHAnsi" w:cstheme="minorHAnsi"/>
          <w:sz w:val="22"/>
          <w:szCs w:val="22"/>
          <w:lang w:val="en-GB" w:eastAsia="en-US"/>
        </w:rPr>
      </w:pPr>
      <w:r w:rsidRPr="00CD613C">
        <w:rPr>
          <w:rFonts w:asciiTheme="minorHAnsi" w:hAnsiTheme="minorHAnsi" w:cstheme="minorHAnsi"/>
          <w:sz w:val="22"/>
          <w:szCs w:val="22"/>
          <w:lang w:val="en-GB" w:eastAsia="en-US"/>
        </w:rPr>
        <w:t>Since this project impacts citizens as a whole, engagement with civil society platforms and citizens representative groups (like labor, women, disabled, and elderly persons) will have to be extensive and meaningful. The SEP will also highlight methods to involve citizens voices and feedback into the TA implementation and will suggest differentiated measures of engagement across Pakistan.</w:t>
      </w:r>
    </w:p>
    <w:p w14:paraId="5E60DF4B" w14:textId="77777777" w:rsidR="00BD2688" w:rsidRPr="00243E26" w:rsidRDefault="00BD2688" w:rsidP="00BD2688">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100" w:beforeAutospacing="1" w:after="100" w:afterAutospacing="1"/>
        <w:jc w:val="both"/>
        <w:rPr>
          <w:rFonts w:asciiTheme="minorHAnsi" w:hAnsiTheme="minorHAnsi" w:cstheme="minorHAnsi"/>
          <w:sz w:val="22"/>
          <w:szCs w:val="22"/>
        </w:rPr>
      </w:pPr>
      <w:r w:rsidRPr="00243E26">
        <w:rPr>
          <w:rFonts w:asciiTheme="minorHAnsi" w:hAnsiTheme="minorHAnsi" w:cstheme="minorHAnsi"/>
          <w:sz w:val="22"/>
          <w:szCs w:val="22"/>
        </w:rPr>
        <w:t xml:space="preserve">The approach for the stakeholder engagement analysis will be underscored by three elements: (i) belief in the primacy of qualitative data; (ii) commitment to participatory methods; and (iii) flexible responsive methods. An inclusive and participatory approach has been followed taking the main characteristics and interests of the stakeholders into account, as well as the different levels of engagement and consultation that will be appropriate for different stakeholders. </w:t>
      </w:r>
    </w:p>
    <w:p w14:paraId="491FD8F5" w14:textId="1BC5A13F" w:rsidR="00B12E2D" w:rsidRDefault="00BD2688" w:rsidP="00D36F57">
      <w:pPr>
        <w:spacing w:line="250" w:lineRule="auto"/>
        <w:ind w:left="11" w:hanging="11"/>
        <w:jc w:val="both"/>
        <w:rPr>
          <w:rFonts w:asciiTheme="minorHAnsi" w:hAnsiTheme="minorHAnsi" w:cstheme="minorHAnsi"/>
          <w:sz w:val="22"/>
          <w:szCs w:val="22"/>
        </w:rPr>
      </w:pPr>
      <w:r w:rsidRPr="000A4E46">
        <w:rPr>
          <w:rFonts w:asciiTheme="minorHAnsi" w:hAnsiTheme="minorHAnsi" w:cstheme="minorHAnsi"/>
          <w:sz w:val="22"/>
          <w:szCs w:val="22"/>
        </w:rPr>
        <w:t>In general, engagement is directly proportional to the impact and influence of a stakeholders. As the extent of impact of a project on a stakeholder group increases, or the extent of influence of a particular stakeholder on a project increases, engagement with that particular stakeholder group should intensify and deepen in terms of the frequency and the intensity of the engagement method used. The different combinations of influence and importance that a stakeholder may exercise are elucidated in the diagram</w:t>
      </w:r>
      <w:r w:rsidRPr="000A4E46">
        <w:rPr>
          <w:rStyle w:val="FootnoteReference"/>
          <w:rFonts w:asciiTheme="minorHAnsi" w:hAnsiTheme="minorHAnsi" w:cstheme="minorHAnsi"/>
          <w:sz w:val="22"/>
          <w:szCs w:val="22"/>
        </w:rPr>
        <w:footnoteReference w:id="4"/>
      </w:r>
      <w:r w:rsidRPr="000A4E46">
        <w:rPr>
          <w:rFonts w:asciiTheme="minorHAnsi" w:hAnsiTheme="minorHAnsi" w:cstheme="minorHAnsi"/>
          <w:sz w:val="22"/>
          <w:szCs w:val="22"/>
        </w:rPr>
        <w:t xml:space="preserve"> below.</w:t>
      </w:r>
    </w:p>
    <w:p w14:paraId="07C7A137" w14:textId="10807EB8" w:rsidR="00C40E09" w:rsidRDefault="00C40E09" w:rsidP="00D36F57">
      <w:pPr>
        <w:spacing w:line="250" w:lineRule="auto"/>
        <w:ind w:left="11" w:hanging="11"/>
        <w:jc w:val="both"/>
        <w:rPr>
          <w:rFonts w:asciiTheme="minorHAnsi" w:hAnsiTheme="minorHAnsi" w:cstheme="minorHAnsi"/>
          <w:sz w:val="22"/>
          <w:szCs w:val="22"/>
        </w:rPr>
      </w:pPr>
    </w:p>
    <w:p w14:paraId="2C8A141D" w14:textId="48326A03" w:rsidR="00C40E09" w:rsidRDefault="00C40E09" w:rsidP="00D36F57">
      <w:pPr>
        <w:spacing w:line="250" w:lineRule="auto"/>
        <w:ind w:left="11" w:hanging="11"/>
        <w:jc w:val="both"/>
        <w:rPr>
          <w:rFonts w:asciiTheme="minorHAnsi" w:hAnsiTheme="minorHAnsi" w:cstheme="minorHAnsi"/>
          <w:sz w:val="22"/>
          <w:szCs w:val="22"/>
        </w:rPr>
      </w:pPr>
    </w:p>
    <w:p w14:paraId="5119C7E3" w14:textId="65161E4A" w:rsidR="00C40E09" w:rsidRDefault="00C40E09" w:rsidP="00D36F57">
      <w:pPr>
        <w:spacing w:line="250" w:lineRule="auto"/>
        <w:ind w:left="11" w:hanging="11"/>
        <w:jc w:val="both"/>
        <w:rPr>
          <w:rFonts w:asciiTheme="minorHAnsi" w:hAnsiTheme="minorHAnsi" w:cstheme="minorHAnsi"/>
          <w:sz w:val="22"/>
          <w:szCs w:val="22"/>
        </w:rPr>
      </w:pPr>
    </w:p>
    <w:p w14:paraId="1C94DA05" w14:textId="157CC331" w:rsidR="00C40E09" w:rsidRDefault="00C40E09" w:rsidP="00D36F57">
      <w:pPr>
        <w:spacing w:line="250" w:lineRule="auto"/>
        <w:ind w:left="11" w:hanging="11"/>
        <w:jc w:val="both"/>
        <w:rPr>
          <w:rFonts w:asciiTheme="minorHAnsi" w:hAnsiTheme="minorHAnsi" w:cstheme="minorHAnsi"/>
          <w:sz w:val="22"/>
          <w:szCs w:val="22"/>
        </w:rPr>
      </w:pPr>
    </w:p>
    <w:p w14:paraId="6E58EC50" w14:textId="646EBE22" w:rsidR="00C40E09" w:rsidRDefault="00C40E09" w:rsidP="00D36F57">
      <w:pPr>
        <w:spacing w:line="250" w:lineRule="auto"/>
        <w:ind w:left="11" w:hanging="11"/>
        <w:jc w:val="both"/>
        <w:rPr>
          <w:rFonts w:asciiTheme="minorHAnsi" w:hAnsiTheme="minorHAnsi" w:cstheme="minorHAnsi"/>
          <w:sz w:val="22"/>
          <w:szCs w:val="22"/>
        </w:rPr>
      </w:pPr>
    </w:p>
    <w:p w14:paraId="07810EF9" w14:textId="6121C04A" w:rsidR="00C40E09" w:rsidRDefault="00C40E09" w:rsidP="00D36F57">
      <w:pPr>
        <w:spacing w:line="250" w:lineRule="auto"/>
        <w:ind w:left="11" w:hanging="11"/>
        <w:jc w:val="both"/>
        <w:rPr>
          <w:rFonts w:asciiTheme="minorHAnsi" w:hAnsiTheme="minorHAnsi" w:cstheme="minorHAnsi"/>
          <w:sz w:val="22"/>
          <w:szCs w:val="22"/>
        </w:rPr>
      </w:pPr>
    </w:p>
    <w:p w14:paraId="66DABC1C" w14:textId="706F6738" w:rsidR="00535E4A" w:rsidRDefault="00535E4A" w:rsidP="00D36F57">
      <w:pPr>
        <w:spacing w:line="250" w:lineRule="auto"/>
        <w:ind w:left="11" w:hanging="11"/>
        <w:jc w:val="both"/>
        <w:rPr>
          <w:rFonts w:asciiTheme="minorHAnsi" w:hAnsiTheme="minorHAnsi" w:cstheme="minorHAnsi"/>
          <w:sz w:val="22"/>
          <w:szCs w:val="22"/>
        </w:rPr>
      </w:pPr>
    </w:p>
    <w:p w14:paraId="7CD7C281" w14:textId="7C4DD61B" w:rsidR="00535E4A" w:rsidRDefault="00535E4A" w:rsidP="00D36F57">
      <w:pPr>
        <w:spacing w:line="250" w:lineRule="auto"/>
        <w:ind w:left="11" w:hanging="11"/>
        <w:jc w:val="both"/>
        <w:rPr>
          <w:rFonts w:asciiTheme="minorHAnsi" w:hAnsiTheme="minorHAnsi" w:cstheme="minorHAnsi"/>
          <w:sz w:val="22"/>
          <w:szCs w:val="22"/>
        </w:rPr>
      </w:pPr>
    </w:p>
    <w:p w14:paraId="511BC4C4" w14:textId="31586FE4" w:rsidR="00535E4A" w:rsidRDefault="00535E4A" w:rsidP="00D36F57">
      <w:pPr>
        <w:spacing w:line="250" w:lineRule="auto"/>
        <w:ind w:left="11" w:hanging="11"/>
        <w:jc w:val="both"/>
        <w:rPr>
          <w:rFonts w:asciiTheme="minorHAnsi" w:hAnsiTheme="minorHAnsi" w:cstheme="minorHAnsi"/>
          <w:sz w:val="22"/>
          <w:szCs w:val="22"/>
        </w:rPr>
      </w:pPr>
    </w:p>
    <w:p w14:paraId="28C94BC1" w14:textId="4D6C015B" w:rsidR="00535E4A" w:rsidRDefault="00535E4A" w:rsidP="00D36F57">
      <w:pPr>
        <w:spacing w:line="250" w:lineRule="auto"/>
        <w:ind w:left="11" w:hanging="11"/>
        <w:jc w:val="both"/>
        <w:rPr>
          <w:rFonts w:asciiTheme="minorHAnsi" w:hAnsiTheme="minorHAnsi" w:cstheme="minorHAnsi"/>
          <w:sz w:val="22"/>
          <w:szCs w:val="22"/>
        </w:rPr>
      </w:pPr>
    </w:p>
    <w:p w14:paraId="437CDC85" w14:textId="2824B9B4" w:rsidR="00535E4A" w:rsidRDefault="00535E4A" w:rsidP="00D36F57">
      <w:pPr>
        <w:spacing w:line="250" w:lineRule="auto"/>
        <w:ind w:left="11" w:hanging="11"/>
        <w:jc w:val="both"/>
        <w:rPr>
          <w:rFonts w:asciiTheme="minorHAnsi" w:hAnsiTheme="minorHAnsi" w:cstheme="minorHAnsi"/>
          <w:sz w:val="22"/>
          <w:szCs w:val="22"/>
        </w:rPr>
      </w:pPr>
    </w:p>
    <w:p w14:paraId="1EE09697" w14:textId="77777777" w:rsidR="00535E4A" w:rsidRDefault="00535E4A" w:rsidP="00535E4A">
      <w:pPr>
        <w:spacing w:line="250" w:lineRule="auto"/>
        <w:jc w:val="center"/>
      </w:pPr>
    </w:p>
    <w:p w14:paraId="2C91D785" w14:textId="77777777" w:rsidR="00535E4A" w:rsidRDefault="00535E4A" w:rsidP="00535E4A">
      <w:pPr>
        <w:spacing w:line="250" w:lineRule="auto"/>
        <w:jc w:val="center"/>
      </w:pPr>
    </w:p>
    <w:p w14:paraId="61E640E1" w14:textId="77777777" w:rsidR="00535E4A" w:rsidRDefault="00535E4A" w:rsidP="00535E4A">
      <w:pPr>
        <w:spacing w:line="250" w:lineRule="auto"/>
        <w:jc w:val="center"/>
      </w:pPr>
    </w:p>
    <w:p w14:paraId="504E06A7" w14:textId="5C620EA8" w:rsidR="0000477D" w:rsidRPr="00535E4A" w:rsidRDefault="00535E4A" w:rsidP="00535E4A">
      <w:pPr>
        <w:spacing w:line="250" w:lineRule="auto"/>
        <w:jc w:val="center"/>
        <w:rPr>
          <w:rFonts w:asciiTheme="minorHAnsi" w:hAnsiTheme="minorHAnsi" w:cstheme="minorHAnsi"/>
          <w:b/>
          <w:bCs/>
          <w:sz w:val="22"/>
          <w:szCs w:val="22"/>
        </w:rPr>
      </w:pPr>
      <w:r w:rsidRPr="00535E4A">
        <w:rPr>
          <w:rFonts w:asciiTheme="minorHAnsi" w:hAnsiTheme="minorHAnsi" w:cstheme="minorHAnsi"/>
          <w:b/>
          <w:bCs/>
          <w:sz w:val="22"/>
          <w:szCs w:val="22"/>
        </w:rPr>
        <w:t>Figure 1: Stakeholder</w:t>
      </w:r>
      <w:r>
        <w:rPr>
          <w:rFonts w:asciiTheme="minorHAnsi" w:hAnsiTheme="minorHAnsi" w:cstheme="minorHAnsi"/>
          <w:b/>
          <w:bCs/>
          <w:sz w:val="22"/>
          <w:szCs w:val="22"/>
        </w:rPr>
        <w:t xml:space="preserve"> I</w:t>
      </w:r>
      <w:r w:rsidRPr="00535E4A">
        <w:rPr>
          <w:rFonts w:asciiTheme="minorHAnsi" w:hAnsiTheme="minorHAnsi" w:cstheme="minorHAnsi"/>
          <w:b/>
          <w:bCs/>
          <w:sz w:val="22"/>
          <w:szCs w:val="22"/>
        </w:rPr>
        <w:t>nfluence and Importance</w:t>
      </w:r>
    </w:p>
    <w:p w14:paraId="3DEF1383" w14:textId="38D49F2A" w:rsidR="00B12E2D" w:rsidRDefault="00B12E2D" w:rsidP="0000477D">
      <w:pPr>
        <w:spacing w:line="250" w:lineRule="auto"/>
        <w:jc w:val="center"/>
        <w:rPr>
          <w:rFonts w:asciiTheme="minorHAnsi" w:hAnsiTheme="minorHAnsi" w:cstheme="minorHAnsi"/>
          <w:sz w:val="22"/>
          <w:szCs w:val="22"/>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50"/>
        <w:gridCol w:w="644"/>
        <w:gridCol w:w="3439"/>
        <w:gridCol w:w="4285"/>
      </w:tblGrid>
      <w:tr w:rsidR="00BD2688" w:rsidRPr="000A4E46" w14:paraId="5219B3D6" w14:textId="77777777" w:rsidTr="002D4968">
        <w:tc>
          <w:tcPr>
            <w:tcW w:w="556" w:type="dxa"/>
            <w:tcBorders>
              <w:top w:val="nil"/>
              <w:left w:val="nil"/>
              <w:bottom w:val="nil"/>
              <w:right w:val="nil"/>
            </w:tcBorders>
            <w:shd w:val="clear" w:color="auto" w:fill="auto"/>
          </w:tcPr>
          <w:p w14:paraId="13D2B336" w14:textId="77777777" w:rsidR="00BD2688" w:rsidRPr="00243E26" w:rsidDel="003C71F3" w:rsidRDefault="00BD2688" w:rsidP="002D4968">
            <w:pPr>
              <w:jc w:val="both"/>
              <w:rPr>
                <w:rFonts w:asciiTheme="minorHAnsi" w:hAnsiTheme="minorHAnsi" w:cstheme="minorHAnsi"/>
                <w:b/>
              </w:rPr>
            </w:pPr>
          </w:p>
        </w:tc>
        <w:tc>
          <w:tcPr>
            <w:tcW w:w="664" w:type="dxa"/>
            <w:tcBorders>
              <w:top w:val="nil"/>
              <w:left w:val="nil"/>
              <w:bottom w:val="nil"/>
              <w:right w:val="nil"/>
            </w:tcBorders>
            <w:shd w:val="clear" w:color="auto" w:fill="auto"/>
          </w:tcPr>
          <w:p w14:paraId="1531E534" w14:textId="77777777" w:rsidR="00BD2688" w:rsidRPr="00243E26" w:rsidDel="003C71F3" w:rsidRDefault="00BD2688" w:rsidP="002D4968">
            <w:pPr>
              <w:jc w:val="both"/>
              <w:rPr>
                <w:rFonts w:asciiTheme="minorHAnsi" w:hAnsiTheme="minorHAnsi" w:cstheme="minorHAnsi"/>
                <w:b/>
              </w:rPr>
            </w:pPr>
          </w:p>
        </w:tc>
        <w:tc>
          <w:tcPr>
            <w:tcW w:w="8419" w:type="dxa"/>
            <w:gridSpan w:val="2"/>
            <w:tcBorders>
              <w:top w:val="nil"/>
              <w:left w:val="nil"/>
              <w:bottom w:val="nil"/>
              <w:right w:val="nil"/>
            </w:tcBorders>
            <w:shd w:val="clear" w:color="auto" w:fill="auto"/>
          </w:tcPr>
          <w:p w14:paraId="3632B36A" w14:textId="77777777" w:rsidR="00BD2688" w:rsidRPr="000A4E46" w:rsidRDefault="00BD2688" w:rsidP="002D4968">
            <w:pPr>
              <w:jc w:val="both"/>
              <w:rPr>
                <w:rFonts w:asciiTheme="minorHAnsi" w:hAnsiTheme="minorHAnsi" w:cstheme="minorHAnsi"/>
                <w:b/>
                <w:sz w:val="22"/>
                <w:szCs w:val="22"/>
              </w:rPr>
            </w:pPr>
            <w:r w:rsidRPr="00243E26">
              <w:rPr>
                <w:rFonts w:asciiTheme="minorHAnsi" w:hAnsiTheme="minorHAnsi" w:cstheme="minorHAnsi"/>
                <w:b/>
                <w:noProof/>
                <w:sz w:val="22"/>
                <w:szCs w:val="22"/>
              </w:rPr>
              <mc:AlternateContent>
                <mc:Choice Requires="wps">
                  <w:drawing>
                    <wp:anchor distT="0" distB="0" distL="114300" distR="114300" simplePos="0" relativeHeight="251659264" behindDoc="0" locked="0" layoutInCell="1" allowOverlap="1" wp14:anchorId="533C83BF" wp14:editId="53970BF4">
                      <wp:simplePos x="0" y="0"/>
                      <wp:positionH relativeFrom="column">
                        <wp:posOffset>1046480</wp:posOffset>
                      </wp:positionH>
                      <wp:positionV relativeFrom="paragraph">
                        <wp:posOffset>179705</wp:posOffset>
                      </wp:positionV>
                      <wp:extent cx="2773680" cy="6985"/>
                      <wp:effectExtent l="25400" t="63500" r="0" b="56515"/>
                      <wp:wrapNone/>
                      <wp:docPr id="2" name="AutoShape 3"/>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bwMode="auto">
                              <a:xfrm flipH="1" flipV="1">
                                <a:off x="0" y="0"/>
                                <a:ext cx="2773680" cy="698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type w14:anchorId="21286F37" id="_x0000_t32" coordsize="21600,21600" o:spt="32" o:oned="t" path="m,l21600,21600e" filled="f">
                      <v:path arrowok="t" fillok="f" o:connecttype="none"/>
                      <o:lock v:ext="edit" shapetype="t"/>
                    </v:shapetype>
                    <v:shape id="AutoShape 3" o:spid="_x0000_s1026" type="#_x0000_t32" style="position:absolute;margin-left:82.4pt;margin-top:14.15pt;width:218.4pt;height:.55pt;flip:x y;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ebAL4wEAAJ8DAAAOAAAAZHJzL2Uyb0RvYy54bWysU8FuEzEQvSPxD5bvZNNUSdNVNxVKKRwK&#10;RCpwn9jeXQuvxxo72eTvGTshULghfLDGfp43M2/Gd/eHwYm9oWjRN/JqMpXCeIXa+q6RX788vllK&#10;ERN4DQ69aeTRRHm/ev3qbgy1mWGPThsSTOJjPYZG9imFuqqi6s0AcYLBeAZbpAESH6mrNMHI7IOr&#10;ZtPpohqRdCBUJka+fTiBclX429ao9Llto0nCNZJzS2Wnsm/zXq3uoO4IQm/VOQ34hywGsJ6DXqge&#10;IIHYkf2LarCKMGKbJgqHCtvWKlNq4Gqupn9U89xDMKUWFieGi0zx/9GqT/sNCasbOZPCw8AtertL&#10;WCKL6yzPGGLNr9Z+Q7lAdfDP4QnV98hY9QLMhxiYbjt+RM1MwExFlUNLg2idDR94RmSxvmUrE7IG&#10;4lAacrw0xBySUHw5u7m5Xiy5b4qxxe1ynhOqoM582TdQTO8NDiIbjYyJwHZ9WqP33HmkUwTYP8V0&#10;cvzpkJ09Plrn+B5q58XYyNv5bF5SiuiszmDGInXbtSOxhzxCZZ2zePGMcOd1IesN6HdnO4F1bIt0&#10;DKxHIgu+c0bmaIPRUjjDvyZbp/ScP2uaZTxJv0V93FCGs7w8BUWA88TmMfv9XF79+lerHwAAAP//&#10;AwBQSwMEFAAGAAgAAAAhAEnZOnXjAAAADgEAAA8AAABkcnMvZG93bnJldi54bWxMj81OwzAQhO9I&#10;vIO1SNyokxJFbRqnQiBOgBBtL9zceJtEjddu7Kbh7VlO5bLS7M/sN+V6sr0YcQidIwXpLAGBVDvT&#10;UaNgt319WIAIUZPRvSNU8IMB1tXtTakL4y70heMmNoJNKBRaQRujL6QMdYtWh5nzSDw7uMHqyHJo&#10;pBn0hc1tL+dJkkurO+IPrfb43GJ93JytgkPi68/l9s2cTj4bm/fvnU8/jkrd300vKy5PKxARp3i9&#10;gL8MzA8Vg+3dmUwQPes8Y/6oYL54BMELeZLmIPbcWGYgq1L+j1H9AgAA//8DAFBLAQItABQABgAI&#10;AAAAIQC2gziS/gAAAOEBAAATAAAAAAAAAAAAAAAAAAAAAABbQ29udGVudF9UeXBlc10ueG1sUEsB&#10;Ai0AFAAGAAgAAAAhADj9If/WAAAAlAEAAAsAAAAAAAAAAAAAAAAALwEAAF9yZWxzLy5yZWxzUEsB&#10;Ai0AFAAGAAgAAAAhAPN5sAvjAQAAnwMAAA4AAAAAAAAAAAAAAAAALgIAAGRycy9lMm9Eb2MueG1s&#10;UEsBAi0AFAAGAAgAAAAhAEnZOnXjAAAADgEAAA8AAAAAAAAAAAAAAAAAPQQAAGRycy9kb3ducmV2&#10;LnhtbFBLBQYAAAAABAAEAPMAAABNBQAAAAA=&#10;">
                      <v:stroke endarrow="block"/>
                      <o:lock v:ext="edit" shapetype="f"/>
                    </v:shape>
                  </w:pict>
                </mc:Fallback>
              </mc:AlternateContent>
            </w:r>
            <w:r w:rsidRPr="000A4E46">
              <w:rPr>
                <w:rFonts w:asciiTheme="minorHAnsi" w:hAnsiTheme="minorHAnsi" w:cstheme="minorHAnsi"/>
                <w:b/>
                <w:sz w:val="22"/>
                <w:szCs w:val="22"/>
              </w:rPr>
              <w:t>Degree of Influence</w:t>
            </w:r>
          </w:p>
        </w:tc>
      </w:tr>
      <w:tr w:rsidR="00BD2688" w:rsidRPr="000A4E46" w14:paraId="1F7910C5" w14:textId="77777777" w:rsidTr="002D4968">
        <w:tc>
          <w:tcPr>
            <w:tcW w:w="556" w:type="dxa"/>
            <w:tcBorders>
              <w:top w:val="nil"/>
              <w:left w:val="nil"/>
              <w:bottom w:val="nil"/>
              <w:right w:val="nil"/>
            </w:tcBorders>
            <w:shd w:val="clear" w:color="auto" w:fill="auto"/>
          </w:tcPr>
          <w:p w14:paraId="3F14F9C6" w14:textId="77777777" w:rsidR="00BD2688" w:rsidRPr="00243E26" w:rsidDel="003C71F3" w:rsidRDefault="00BD2688" w:rsidP="002D4968">
            <w:pPr>
              <w:jc w:val="both"/>
              <w:rPr>
                <w:rFonts w:asciiTheme="minorHAnsi" w:hAnsiTheme="minorHAnsi" w:cstheme="minorHAnsi"/>
                <w:b/>
              </w:rPr>
            </w:pPr>
          </w:p>
        </w:tc>
        <w:tc>
          <w:tcPr>
            <w:tcW w:w="664" w:type="dxa"/>
            <w:tcBorders>
              <w:top w:val="nil"/>
              <w:left w:val="nil"/>
              <w:bottom w:val="nil"/>
              <w:right w:val="nil"/>
            </w:tcBorders>
            <w:shd w:val="clear" w:color="auto" w:fill="auto"/>
          </w:tcPr>
          <w:p w14:paraId="22BF0363" w14:textId="77777777" w:rsidR="00BD2688" w:rsidRPr="000A4E46" w:rsidRDefault="00BD2688" w:rsidP="002D4968">
            <w:pPr>
              <w:jc w:val="both"/>
              <w:rPr>
                <w:rFonts w:asciiTheme="minorHAnsi" w:hAnsiTheme="minorHAnsi" w:cstheme="minorHAnsi"/>
              </w:rPr>
            </w:pPr>
          </w:p>
        </w:tc>
        <w:tc>
          <w:tcPr>
            <w:tcW w:w="3730" w:type="dxa"/>
            <w:tcBorders>
              <w:top w:val="nil"/>
              <w:left w:val="nil"/>
              <w:bottom w:val="single" w:sz="4" w:space="0" w:color="auto"/>
              <w:right w:val="nil"/>
            </w:tcBorders>
            <w:shd w:val="clear" w:color="auto" w:fill="auto"/>
          </w:tcPr>
          <w:p w14:paraId="14F1BA5E" w14:textId="77777777" w:rsidR="00BD2688" w:rsidRPr="000A4E46" w:rsidRDefault="00BD2688" w:rsidP="002D4968">
            <w:pPr>
              <w:jc w:val="both"/>
              <w:rPr>
                <w:rFonts w:asciiTheme="minorHAnsi" w:hAnsiTheme="minorHAnsi" w:cstheme="minorHAnsi"/>
                <w:sz w:val="22"/>
                <w:szCs w:val="22"/>
              </w:rPr>
            </w:pPr>
            <w:r w:rsidRPr="000A4E46">
              <w:rPr>
                <w:rFonts w:asciiTheme="minorHAnsi" w:hAnsiTheme="minorHAnsi" w:cstheme="minorHAnsi"/>
                <w:b/>
                <w:sz w:val="22"/>
                <w:szCs w:val="22"/>
              </w:rPr>
              <w:t>High influence</w:t>
            </w:r>
          </w:p>
        </w:tc>
        <w:tc>
          <w:tcPr>
            <w:tcW w:w="4689" w:type="dxa"/>
            <w:tcBorders>
              <w:top w:val="nil"/>
              <w:left w:val="nil"/>
              <w:bottom w:val="single" w:sz="4" w:space="0" w:color="auto"/>
              <w:right w:val="nil"/>
            </w:tcBorders>
            <w:shd w:val="clear" w:color="auto" w:fill="auto"/>
          </w:tcPr>
          <w:p w14:paraId="188773FB" w14:textId="77777777" w:rsidR="00BD2688" w:rsidRPr="000A4E46" w:rsidRDefault="00BD2688" w:rsidP="002D4968">
            <w:pPr>
              <w:jc w:val="both"/>
              <w:rPr>
                <w:rFonts w:asciiTheme="minorHAnsi" w:hAnsiTheme="minorHAnsi" w:cstheme="minorHAnsi"/>
                <w:sz w:val="22"/>
                <w:szCs w:val="22"/>
              </w:rPr>
            </w:pPr>
            <w:r w:rsidRPr="000A4E46">
              <w:rPr>
                <w:rFonts w:asciiTheme="minorHAnsi" w:hAnsiTheme="minorHAnsi" w:cstheme="minorHAnsi"/>
                <w:b/>
                <w:sz w:val="22"/>
                <w:szCs w:val="22"/>
              </w:rPr>
              <w:t>Low influence</w:t>
            </w:r>
          </w:p>
        </w:tc>
      </w:tr>
      <w:tr w:rsidR="00BD2688" w:rsidRPr="000A4E46" w14:paraId="4769EE97" w14:textId="77777777" w:rsidTr="00D374AD">
        <w:trPr>
          <w:cantSplit/>
          <w:trHeight w:val="2235"/>
        </w:trPr>
        <w:tc>
          <w:tcPr>
            <w:tcW w:w="556" w:type="dxa"/>
            <w:vMerge w:val="restart"/>
            <w:tcBorders>
              <w:top w:val="nil"/>
              <w:left w:val="nil"/>
              <w:bottom w:val="nil"/>
              <w:right w:val="nil"/>
            </w:tcBorders>
            <w:shd w:val="clear" w:color="auto" w:fill="auto"/>
            <w:textDirection w:val="btLr"/>
          </w:tcPr>
          <w:p w14:paraId="02850BF8" w14:textId="77777777" w:rsidR="00BD2688" w:rsidRPr="000A4E46" w:rsidRDefault="00BD2688" w:rsidP="002D4968">
            <w:pPr>
              <w:ind w:left="113" w:right="113"/>
              <w:jc w:val="both"/>
              <w:rPr>
                <w:rFonts w:asciiTheme="minorHAnsi" w:hAnsiTheme="minorHAnsi" w:cstheme="minorHAnsi"/>
                <w:b/>
                <w:sz w:val="22"/>
                <w:szCs w:val="22"/>
              </w:rPr>
            </w:pPr>
            <w:r w:rsidRPr="00243E26">
              <w:rPr>
                <w:rFonts w:asciiTheme="minorHAnsi" w:hAnsiTheme="minorHAnsi" w:cstheme="minorHAnsi"/>
                <w:b/>
                <w:noProof/>
                <w:sz w:val="22"/>
                <w:szCs w:val="22"/>
              </w:rPr>
              <mc:AlternateContent>
                <mc:Choice Requires="wps">
                  <w:drawing>
                    <wp:anchor distT="0" distB="0" distL="114300" distR="114300" simplePos="0" relativeHeight="251660288" behindDoc="0" locked="0" layoutInCell="1" allowOverlap="1" wp14:anchorId="64B27A1D" wp14:editId="2E0388A6">
                      <wp:simplePos x="0" y="0"/>
                      <wp:positionH relativeFrom="column">
                        <wp:posOffset>220768</wp:posOffset>
                      </wp:positionH>
                      <wp:positionV relativeFrom="paragraph">
                        <wp:posOffset>-1980565</wp:posOffset>
                      </wp:positionV>
                      <wp:extent cx="15240" cy="1920240"/>
                      <wp:effectExtent l="50800" t="25400" r="35560" b="0"/>
                      <wp:wrapNone/>
                      <wp:docPr id="1" name="AutoShape 2"/>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bwMode="auto">
                              <a:xfrm flipV="1">
                                <a:off x="0" y="0"/>
                                <a:ext cx="15240" cy="192024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 w14:anchorId="101B6B4F" id="AutoShape 2" o:spid="_x0000_s1026" type="#_x0000_t32" style="position:absolute;margin-left:17.4pt;margin-top:-155.95pt;width:1.2pt;height:151.2pt;flip:y;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J7PS2gEAAJYDAAAOAAAAZHJzL2Uyb0RvYy54bWysU8GOEzEMvSPxD1HudNoRReyo0xXqslwW&#10;qLSwdzfJzERk4shJO+3f46SlsHBbkUNk58XP9nOyuj2OThwMRYu+lYvZXArjFWrr+1Z+/3b/5r0U&#10;MYHX4NCbVp5MlLfr169WU2hMjQM6bUgwiY/NFFo5pBSaqopqMCPEGQbjGeyQRkjsUl9pgonZR1fV&#10;8/m7akLSgVCZGPn07gzKdeHvOqPS166LJgnXSq4tlZ3Kvst7tV5B0xOEwapLGfCCKkawnpNeqe4g&#10;gdiT/YdqtIowYpdmCscKu84qU3rgbhbzv7p5HCCY0guLE8NVpvj/aNWXw5aE1Tw7KTyMPKIP+4Ql&#10;s6izPFOIDd/a+C3lBtXRP4YHVD8iY9UzMDsxMN1u+oyamYCZiirHjkbRORuecp5Mw52LYxnD6ToG&#10;c0xC8eFiWb/lWSlGFjf1PDs5FzSZJgcHiumTwVFko5UxEdh+SBv0ngeOdE4Bh4eYzoG/AnKwx3vr&#10;HJ9D47yYWnmzrJelpojO6gxmLFK/2zgSB8gvp6xLFc+uEe69LmSDAf3xYiewjm2RToFlSGTB987I&#10;nG00Wgpn+LNk61ye8xcps3pnxXeoT1vKcFaVh18EuDzU/Lr+9Mut399p/RMAAP//AwBQSwMEFAAG&#10;AAgAAAAhAI5o/EHkAAAADgEAAA8AAABkcnMvZG93bnJldi54bWxMj01PwkAQhu8m/ofNmHgxsP0Q&#10;hNItMSJ6IsSK96Ud24bubNNdoP33jie9TDJf7/u86Xowrbhg7xpLCsJpAAKpsGVDlYLD53ayAOG8&#10;plK3llDBiA7W2e1NqpPSXukDL7mvBIuQS7SC2vsukdIVNRrtprZD4t237Y323PaVLHt9ZXHTyigI&#10;5tLohtih1h2+1Fic8rNRsMn3s+3Xw2GIxuJ9l78tTnsaX5W6vxs2Ky7PKxAeB//3Ab8ZmB8yBjva&#10;M5VOtAriR8b3CiZxGC5B8EX8FIE48mQ5A5ml8n+M7AcAAP//AwBQSwECLQAUAAYACAAAACEAtoM4&#10;kv4AAADhAQAAEwAAAAAAAAAAAAAAAAAAAAAAW0NvbnRlbnRfVHlwZXNdLnhtbFBLAQItABQABgAI&#10;AAAAIQA4/SH/1gAAAJQBAAALAAAAAAAAAAAAAAAAAC8BAABfcmVscy8ucmVsc1BLAQItABQABgAI&#10;AAAAIQBYJ7PS2gEAAJYDAAAOAAAAAAAAAAAAAAAAAC4CAABkcnMvZTJvRG9jLnhtbFBLAQItABQA&#10;BgAIAAAAIQCOaPxB5AAAAA4BAAAPAAAAAAAAAAAAAAAAADQEAABkcnMvZG93bnJldi54bWxQSwUG&#10;AAAAAAQABADzAAAARQUAAAAA&#10;">
                      <v:stroke endarrow="block"/>
                      <o:lock v:ext="edit" shapetype="f"/>
                    </v:shape>
                  </w:pict>
                </mc:Fallback>
              </mc:AlternateContent>
            </w:r>
            <w:r w:rsidRPr="000A4E46">
              <w:rPr>
                <w:rFonts w:asciiTheme="minorHAnsi" w:hAnsiTheme="minorHAnsi" w:cstheme="minorHAnsi"/>
                <w:b/>
                <w:sz w:val="22"/>
                <w:szCs w:val="22"/>
              </w:rPr>
              <w:t>Degree of Importance</w:t>
            </w:r>
          </w:p>
        </w:tc>
        <w:tc>
          <w:tcPr>
            <w:tcW w:w="664" w:type="dxa"/>
            <w:tcBorders>
              <w:top w:val="nil"/>
              <w:left w:val="nil"/>
              <w:bottom w:val="nil"/>
              <w:right w:val="single" w:sz="4" w:space="0" w:color="auto"/>
            </w:tcBorders>
            <w:shd w:val="clear" w:color="auto" w:fill="auto"/>
            <w:textDirection w:val="btLr"/>
          </w:tcPr>
          <w:p w14:paraId="4528D7A0" w14:textId="77777777" w:rsidR="00BD2688" w:rsidRPr="000A4E46" w:rsidRDefault="00BD2688" w:rsidP="002D4968">
            <w:pPr>
              <w:ind w:left="113" w:right="113"/>
              <w:jc w:val="both"/>
              <w:rPr>
                <w:rFonts w:asciiTheme="minorHAnsi" w:hAnsiTheme="minorHAnsi" w:cstheme="minorHAnsi"/>
                <w:sz w:val="22"/>
                <w:szCs w:val="22"/>
              </w:rPr>
            </w:pPr>
            <w:r w:rsidRPr="000A4E46">
              <w:rPr>
                <w:rFonts w:asciiTheme="minorHAnsi" w:hAnsiTheme="minorHAnsi" w:cstheme="minorHAnsi"/>
                <w:b/>
                <w:sz w:val="22"/>
                <w:szCs w:val="22"/>
              </w:rPr>
              <w:t>High Importance</w:t>
            </w:r>
          </w:p>
        </w:tc>
        <w:tc>
          <w:tcPr>
            <w:tcW w:w="3730" w:type="dxa"/>
            <w:tcBorders>
              <w:top w:val="single" w:sz="4" w:space="0" w:color="auto"/>
              <w:left w:val="single" w:sz="4" w:space="0" w:color="auto"/>
            </w:tcBorders>
            <w:shd w:val="clear" w:color="auto" w:fill="auto"/>
          </w:tcPr>
          <w:p w14:paraId="4AE4E740" w14:textId="77777777" w:rsidR="00BD2688" w:rsidRPr="000A4E46" w:rsidRDefault="00BD2688" w:rsidP="002D4968">
            <w:pPr>
              <w:jc w:val="both"/>
              <w:rPr>
                <w:rFonts w:asciiTheme="minorHAnsi" w:hAnsiTheme="minorHAnsi" w:cstheme="minorHAnsi"/>
                <w:sz w:val="20"/>
                <w:szCs w:val="20"/>
              </w:rPr>
            </w:pPr>
          </w:p>
          <w:p w14:paraId="4A884FBA" w14:textId="77777777" w:rsidR="00BD2688" w:rsidRPr="000A4E46" w:rsidRDefault="00BD2688" w:rsidP="002D4968">
            <w:pPr>
              <w:jc w:val="both"/>
              <w:rPr>
                <w:rFonts w:asciiTheme="minorHAnsi" w:hAnsiTheme="minorHAnsi" w:cstheme="minorHAnsi"/>
                <w:sz w:val="20"/>
                <w:szCs w:val="20"/>
              </w:rPr>
            </w:pPr>
            <w:r w:rsidRPr="000A4E46">
              <w:rPr>
                <w:rFonts w:asciiTheme="minorHAnsi" w:hAnsiTheme="minorHAnsi" w:cstheme="minorHAnsi"/>
                <w:sz w:val="20"/>
                <w:szCs w:val="20"/>
              </w:rPr>
              <w:t>Box A: Stakeholders who stand to lose or gain significantly from the project AND whose actions can affect the project’s ability to meet its objectives</w:t>
            </w:r>
          </w:p>
          <w:p w14:paraId="6A67655D" w14:textId="77777777" w:rsidR="00BD2688" w:rsidRPr="000A4E46" w:rsidRDefault="00BD2688" w:rsidP="002D4968">
            <w:pPr>
              <w:jc w:val="both"/>
              <w:rPr>
                <w:rFonts w:asciiTheme="minorHAnsi" w:hAnsiTheme="minorHAnsi" w:cstheme="minorHAnsi"/>
                <w:sz w:val="20"/>
                <w:szCs w:val="20"/>
              </w:rPr>
            </w:pPr>
          </w:p>
        </w:tc>
        <w:tc>
          <w:tcPr>
            <w:tcW w:w="4689" w:type="dxa"/>
            <w:tcBorders>
              <w:top w:val="single" w:sz="4" w:space="0" w:color="auto"/>
            </w:tcBorders>
            <w:shd w:val="clear" w:color="auto" w:fill="auto"/>
          </w:tcPr>
          <w:p w14:paraId="1BA895FA" w14:textId="77777777" w:rsidR="00BD2688" w:rsidRPr="000A4E46" w:rsidRDefault="00BD2688" w:rsidP="002D4968">
            <w:pPr>
              <w:jc w:val="both"/>
              <w:rPr>
                <w:rFonts w:asciiTheme="minorHAnsi" w:hAnsiTheme="minorHAnsi" w:cstheme="minorHAnsi"/>
                <w:sz w:val="20"/>
                <w:szCs w:val="20"/>
              </w:rPr>
            </w:pPr>
          </w:p>
          <w:p w14:paraId="2D8E4E98" w14:textId="77777777" w:rsidR="00BD2688" w:rsidRPr="000A4E46" w:rsidRDefault="00BD2688" w:rsidP="002D4968">
            <w:pPr>
              <w:jc w:val="both"/>
              <w:rPr>
                <w:rFonts w:asciiTheme="minorHAnsi" w:hAnsiTheme="minorHAnsi" w:cstheme="minorHAnsi"/>
                <w:sz w:val="20"/>
                <w:szCs w:val="20"/>
              </w:rPr>
            </w:pPr>
            <w:r w:rsidRPr="000A4E46">
              <w:rPr>
                <w:rFonts w:asciiTheme="minorHAnsi" w:hAnsiTheme="minorHAnsi" w:cstheme="minorHAnsi"/>
                <w:sz w:val="20"/>
                <w:szCs w:val="20"/>
              </w:rPr>
              <w:t>Box B: Stakeholders who stand to lose or gain significantly from the project BUT whose actions cannot affect the project’s ability to meet its objectives</w:t>
            </w:r>
          </w:p>
        </w:tc>
      </w:tr>
      <w:tr w:rsidR="00BD2688" w:rsidRPr="000A4E46" w14:paraId="229FC799" w14:textId="77777777" w:rsidTr="00D374AD">
        <w:trPr>
          <w:cantSplit/>
          <w:trHeight w:val="2266"/>
        </w:trPr>
        <w:tc>
          <w:tcPr>
            <w:tcW w:w="556" w:type="dxa"/>
            <w:vMerge/>
            <w:tcBorders>
              <w:top w:val="nil"/>
              <w:left w:val="nil"/>
              <w:bottom w:val="nil"/>
              <w:right w:val="nil"/>
            </w:tcBorders>
            <w:shd w:val="clear" w:color="auto" w:fill="auto"/>
            <w:textDirection w:val="btLr"/>
          </w:tcPr>
          <w:p w14:paraId="45F2FABC" w14:textId="77777777" w:rsidR="00BD2688" w:rsidRPr="000A4E46" w:rsidRDefault="00BD2688" w:rsidP="002D4968">
            <w:pPr>
              <w:ind w:left="113" w:right="113"/>
              <w:jc w:val="both"/>
              <w:rPr>
                <w:rFonts w:asciiTheme="minorHAnsi" w:hAnsiTheme="minorHAnsi" w:cstheme="minorHAnsi"/>
                <w:b/>
              </w:rPr>
            </w:pPr>
          </w:p>
        </w:tc>
        <w:tc>
          <w:tcPr>
            <w:tcW w:w="664" w:type="dxa"/>
            <w:tcBorders>
              <w:top w:val="nil"/>
              <w:left w:val="nil"/>
              <w:bottom w:val="nil"/>
              <w:right w:val="single" w:sz="4" w:space="0" w:color="auto"/>
            </w:tcBorders>
            <w:shd w:val="clear" w:color="auto" w:fill="auto"/>
            <w:textDirection w:val="btLr"/>
          </w:tcPr>
          <w:p w14:paraId="1589DD02" w14:textId="77777777" w:rsidR="00BD2688" w:rsidRPr="000A4E46" w:rsidRDefault="00BD2688" w:rsidP="002D4968">
            <w:pPr>
              <w:ind w:left="113" w:right="113"/>
              <w:jc w:val="both"/>
              <w:rPr>
                <w:rFonts w:asciiTheme="minorHAnsi" w:hAnsiTheme="minorHAnsi" w:cstheme="minorHAnsi"/>
                <w:sz w:val="22"/>
                <w:szCs w:val="22"/>
              </w:rPr>
            </w:pPr>
            <w:r w:rsidRPr="000A4E46">
              <w:rPr>
                <w:rFonts w:asciiTheme="minorHAnsi" w:hAnsiTheme="minorHAnsi" w:cstheme="minorHAnsi"/>
                <w:b/>
                <w:sz w:val="22"/>
                <w:szCs w:val="22"/>
              </w:rPr>
              <w:t>Low Importance</w:t>
            </w:r>
          </w:p>
        </w:tc>
        <w:tc>
          <w:tcPr>
            <w:tcW w:w="3730" w:type="dxa"/>
            <w:tcBorders>
              <w:left w:val="single" w:sz="4" w:space="0" w:color="auto"/>
            </w:tcBorders>
            <w:shd w:val="clear" w:color="auto" w:fill="auto"/>
          </w:tcPr>
          <w:p w14:paraId="64F05FFB" w14:textId="77777777" w:rsidR="00BD2688" w:rsidRPr="000A4E46" w:rsidRDefault="00BD2688" w:rsidP="002D4968">
            <w:pPr>
              <w:jc w:val="both"/>
              <w:rPr>
                <w:rFonts w:asciiTheme="minorHAnsi" w:hAnsiTheme="minorHAnsi" w:cstheme="minorHAnsi"/>
                <w:sz w:val="20"/>
                <w:szCs w:val="20"/>
              </w:rPr>
            </w:pPr>
          </w:p>
          <w:p w14:paraId="749EFA3F" w14:textId="77777777" w:rsidR="00BD2688" w:rsidRPr="000A4E46" w:rsidRDefault="00BD2688" w:rsidP="002D4968">
            <w:pPr>
              <w:jc w:val="both"/>
              <w:rPr>
                <w:rFonts w:asciiTheme="minorHAnsi" w:hAnsiTheme="minorHAnsi" w:cstheme="minorHAnsi"/>
                <w:sz w:val="20"/>
                <w:szCs w:val="20"/>
              </w:rPr>
            </w:pPr>
            <w:r w:rsidRPr="000A4E46">
              <w:rPr>
                <w:rFonts w:asciiTheme="minorHAnsi" w:hAnsiTheme="minorHAnsi" w:cstheme="minorHAnsi"/>
                <w:sz w:val="20"/>
                <w:szCs w:val="20"/>
              </w:rPr>
              <w:t>Box C: Stakeholders whose actions can affect the project’s ability to meet its objectives BUT who do not stand to lose or gain much from the project</w:t>
            </w:r>
          </w:p>
          <w:p w14:paraId="11F32977" w14:textId="77777777" w:rsidR="00BD2688" w:rsidRPr="000A4E46" w:rsidRDefault="00BD2688" w:rsidP="002D4968">
            <w:pPr>
              <w:jc w:val="both"/>
              <w:rPr>
                <w:rFonts w:asciiTheme="minorHAnsi" w:hAnsiTheme="minorHAnsi" w:cstheme="minorHAnsi"/>
                <w:sz w:val="20"/>
                <w:szCs w:val="20"/>
              </w:rPr>
            </w:pPr>
          </w:p>
        </w:tc>
        <w:tc>
          <w:tcPr>
            <w:tcW w:w="4689" w:type="dxa"/>
            <w:shd w:val="clear" w:color="auto" w:fill="auto"/>
          </w:tcPr>
          <w:p w14:paraId="388A8755" w14:textId="77777777" w:rsidR="00BD2688" w:rsidRPr="000A4E46" w:rsidRDefault="00BD2688" w:rsidP="002D4968">
            <w:pPr>
              <w:jc w:val="both"/>
              <w:rPr>
                <w:rFonts w:asciiTheme="minorHAnsi" w:hAnsiTheme="minorHAnsi" w:cstheme="minorHAnsi"/>
                <w:sz w:val="20"/>
                <w:szCs w:val="20"/>
              </w:rPr>
            </w:pPr>
          </w:p>
          <w:p w14:paraId="35769E33" w14:textId="77777777" w:rsidR="00BD2688" w:rsidRPr="000A4E46" w:rsidRDefault="00BD2688" w:rsidP="002D4968">
            <w:pPr>
              <w:jc w:val="both"/>
              <w:rPr>
                <w:rFonts w:asciiTheme="minorHAnsi" w:hAnsiTheme="minorHAnsi" w:cstheme="minorHAnsi"/>
                <w:sz w:val="20"/>
                <w:szCs w:val="20"/>
              </w:rPr>
            </w:pPr>
            <w:r w:rsidRPr="000A4E46">
              <w:rPr>
                <w:rFonts w:asciiTheme="minorHAnsi" w:hAnsiTheme="minorHAnsi" w:cstheme="minorHAnsi"/>
                <w:sz w:val="20"/>
                <w:szCs w:val="20"/>
              </w:rPr>
              <w:t>Box D: Stakeholders who do not stand to lose or gain much from the project AND whose actions cannot affect the project’s ability to meet its objectives</w:t>
            </w:r>
          </w:p>
        </w:tc>
      </w:tr>
    </w:tbl>
    <w:p w14:paraId="66B8ED7B" w14:textId="77777777" w:rsidR="00BD2688" w:rsidRPr="000A4E46" w:rsidRDefault="00BD2688" w:rsidP="00BD2688">
      <w:pPr>
        <w:autoSpaceDE w:val="0"/>
        <w:autoSpaceDN w:val="0"/>
        <w:adjustRightInd w:val="0"/>
        <w:jc w:val="both"/>
      </w:pPr>
    </w:p>
    <w:p w14:paraId="1CB7D394" w14:textId="72577BC2" w:rsidR="00BD2688" w:rsidRPr="000A4E46" w:rsidRDefault="00BD2688" w:rsidP="00BD2688">
      <w:pPr>
        <w:autoSpaceDE w:val="0"/>
        <w:autoSpaceDN w:val="0"/>
        <w:adjustRightInd w:val="0"/>
        <w:jc w:val="both"/>
        <w:rPr>
          <w:rFonts w:asciiTheme="minorHAnsi" w:hAnsiTheme="minorHAnsi" w:cstheme="minorHAnsi"/>
          <w:sz w:val="22"/>
          <w:szCs w:val="22"/>
        </w:rPr>
      </w:pPr>
      <w:r w:rsidRPr="000A4E46">
        <w:rPr>
          <w:rFonts w:asciiTheme="minorHAnsi" w:hAnsiTheme="minorHAnsi" w:cstheme="minorHAnsi"/>
          <w:sz w:val="22"/>
          <w:szCs w:val="22"/>
        </w:rPr>
        <w:t xml:space="preserve">This matrix provide the framework for stakeholder analysis which will be conducted within </w:t>
      </w:r>
      <w:r w:rsidR="008859EF">
        <w:rPr>
          <w:rFonts w:asciiTheme="minorHAnsi" w:hAnsiTheme="minorHAnsi" w:cstheme="minorHAnsi"/>
          <w:sz w:val="22"/>
          <w:szCs w:val="22"/>
        </w:rPr>
        <w:t xml:space="preserve">45 days </w:t>
      </w:r>
      <w:r w:rsidRPr="000A4E46">
        <w:rPr>
          <w:rFonts w:asciiTheme="minorHAnsi" w:hAnsiTheme="minorHAnsi" w:cstheme="minorHAnsi"/>
          <w:sz w:val="22"/>
          <w:szCs w:val="22"/>
        </w:rPr>
        <w:t xml:space="preserve"> of project effectiveness.</w:t>
      </w:r>
    </w:p>
    <w:p w14:paraId="4B2F4015" w14:textId="77777777" w:rsidR="00BD2688" w:rsidRPr="000A4E46" w:rsidRDefault="00BD2688" w:rsidP="006169C7">
      <w:pPr>
        <w:jc w:val="both"/>
        <w:rPr>
          <w:rFonts w:asciiTheme="minorHAnsi" w:hAnsiTheme="minorHAnsi" w:cstheme="minorHAnsi"/>
          <w:sz w:val="22"/>
          <w:szCs w:val="22"/>
          <w:lang w:bidi="th-TH"/>
        </w:rPr>
      </w:pPr>
    </w:p>
    <w:p w14:paraId="56EE7E7A" w14:textId="77777777" w:rsidR="0061042B" w:rsidRPr="003A16D5" w:rsidRDefault="00B64D59" w:rsidP="00CD613C">
      <w:pPr>
        <w:pStyle w:val="Heading2"/>
        <w:numPr>
          <w:ilvl w:val="0"/>
          <w:numId w:val="10"/>
        </w:numPr>
        <w:ind w:left="-5" w:hanging="10"/>
        <w:jc w:val="both"/>
        <w:rPr>
          <w:rFonts w:cs="Calibri"/>
          <w:color w:val="0070C0"/>
          <w:lang w:eastAsia="en-US"/>
        </w:rPr>
      </w:pPr>
      <w:bookmarkStart w:id="20" w:name="_Toc38230237"/>
      <w:bookmarkStart w:id="21" w:name="_Toc38230313"/>
      <w:bookmarkStart w:id="22" w:name="_Toc38230923"/>
      <w:bookmarkStart w:id="23" w:name="_Toc38230998"/>
      <w:bookmarkStart w:id="24" w:name="_Toc38231173"/>
      <w:bookmarkStart w:id="25" w:name="_Toc38231278"/>
      <w:bookmarkStart w:id="26" w:name="_Toc38231323"/>
      <w:bookmarkStart w:id="27" w:name="_Toc38232717"/>
      <w:bookmarkStart w:id="28" w:name="_Toc38233191"/>
      <w:bookmarkStart w:id="29" w:name="_Toc38233576"/>
      <w:bookmarkStart w:id="30" w:name="_Toc38233615"/>
      <w:bookmarkStart w:id="31" w:name="_Toc57407131"/>
      <w:bookmarkEnd w:id="20"/>
      <w:bookmarkEnd w:id="21"/>
      <w:bookmarkEnd w:id="22"/>
      <w:bookmarkEnd w:id="23"/>
      <w:bookmarkEnd w:id="24"/>
      <w:bookmarkEnd w:id="25"/>
      <w:bookmarkEnd w:id="26"/>
      <w:bookmarkEnd w:id="27"/>
      <w:bookmarkEnd w:id="28"/>
      <w:bookmarkEnd w:id="29"/>
      <w:bookmarkEnd w:id="30"/>
      <w:r w:rsidRPr="000A4E46">
        <w:rPr>
          <w:rFonts w:cs="Calibri"/>
          <w:color w:val="0070C0"/>
          <w:lang w:eastAsia="en-US"/>
        </w:rPr>
        <w:t>Stakeholder Engagement Program</w:t>
      </w:r>
      <w:bookmarkEnd w:id="31"/>
      <w:r w:rsidRPr="000A4E46">
        <w:rPr>
          <w:rFonts w:cs="Calibri"/>
          <w:color w:val="0070C0"/>
          <w:lang w:eastAsia="en-US"/>
        </w:rPr>
        <w:t xml:space="preserve"> </w:t>
      </w:r>
    </w:p>
    <w:p w14:paraId="1676FD97" w14:textId="4064227C" w:rsidR="0061042B" w:rsidRPr="00CD613C" w:rsidRDefault="00BD2688" w:rsidP="00CD613C">
      <w:pPr>
        <w:pStyle w:val="Heading2"/>
        <w:numPr>
          <w:ilvl w:val="1"/>
          <w:numId w:val="10"/>
        </w:numPr>
        <w:ind w:left="-5" w:firstLine="725"/>
        <w:jc w:val="both"/>
        <w:rPr>
          <w:rFonts w:asciiTheme="minorHAnsi" w:hAnsiTheme="minorHAnsi" w:cstheme="minorHAnsi"/>
          <w:b w:val="0"/>
          <w:color w:val="0070C0"/>
          <w:lang w:eastAsia="en-US"/>
        </w:rPr>
      </w:pPr>
      <w:bookmarkStart w:id="32" w:name="_Toc57407132"/>
      <w:r w:rsidRPr="00CD613C">
        <w:rPr>
          <w:rFonts w:asciiTheme="minorHAnsi" w:hAnsiTheme="minorHAnsi" w:cstheme="minorHAnsi"/>
          <w:b w:val="0"/>
          <w:color w:val="0070C0"/>
          <w:lang w:eastAsia="en-US"/>
        </w:rPr>
        <w:t xml:space="preserve">Purpose and timing of stakeholder engagement </w:t>
      </w:r>
      <w:r w:rsidR="002D4968" w:rsidRPr="00CD613C">
        <w:rPr>
          <w:rFonts w:asciiTheme="minorHAnsi" w:hAnsiTheme="minorHAnsi" w:cstheme="minorHAnsi"/>
          <w:b w:val="0"/>
          <w:color w:val="0070C0"/>
          <w:lang w:eastAsia="en-US"/>
        </w:rPr>
        <w:t>program</w:t>
      </w:r>
      <w:bookmarkEnd w:id="32"/>
    </w:p>
    <w:p w14:paraId="2D2D31CF" w14:textId="77777777" w:rsidR="005777C8" w:rsidRPr="00625C9A" w:rsidRDefault="005777C8" w:rsidP="005777C8">
      <w:pPr>
        <w:pStyle w:val="BodyText"/>
        <w:ind w:left="0"/>
        <w:jc w:val="both"/>
      </w:pPr>
      <w:r>
        <w:t>The stakeholder engagement program for the TA aims to: establish a systematic and inclusive approach to stakeholder engagement; build and maintain a constructive relationship with stakeholders; incorporate stakeholders’ views and concerns into project design/implementation; mitigate negative social and environmental impacts of the project; and, enhance project acceptance and socio-environmental sustainability. Stakeholder engagement for the IPF component has been divided into two phases:</w:t>
      </w:r>
    </w:p>
    <w:p w14:paraId="39DCA825" w14:textId="29364E99" w:rsidR="005777C8" w:rsidRPr="00625C9A" w:rsidRDefault="005777C8" w:rsidP="004555B6">
      <w:pPr>
        <w:pStyle w:val="BodyText"/>
        <w:numPr>
          <w:ilvl w:val="0"/>
          <w:numId w:val="21"/>
        </w:numPr>
        <w:jc w:val="both"/>
      </w:pPr>
      <w:r w:rsidRPr="00625C9A">
        <w:rPr>
          <w:u w:val="single"/>
        </w:rPr>
        <w:t>Phase I (Project Preparation)</w:t>
      </w:r>
      <w:r w:rsidRPr="00625C9A">
        <w:t xml:space="preserve"> </w:t>
      </w:r>
      <w:r>
        <w:t xml:space="preserve">: </w:t>
      </w:r>
      <w:r w:rsidRPr="00625C9A">
        <w:t xml:space="preserve">Since the TA component primarily focuses on capacity development of </w:t>
      </w:r>
      <w:r w:rsidR="008173B1">
        <w:t>BISP,</w:t>
      </w:r>
      <w:r w:rsidRPr="00625C9A">
        <w:t xml:space="preserve"> stakeholder engagement during this phase focused on representatives of </w:t>
      </w:r>
      <w:r>
        <w:t xml:space="preserve">BISP and other social protection organizations. The purpose of stakeholder engagement during this phase was to: </w:t>
      </w:r>
      <w:r w:rsidRPr="00625C9A">
        <w:t xml:space="preserve">ascertain </w:t>
      </w:r>
      <w:r>
        <w:t>institutional</w:t>
      </w:r>
      <w:r w:rsidRPr="00625C9A">
        <w:t xml:space="preserve"> needs</w:t>
      </w:r>
      <w:r>
        <w:t>;</w:t>
      </w:r>
      <w:r w:rsidRPr="00625C9A">
        <w:t xml:space="preserve"> apprise </w:t>
      </w:r>
      <w:r>
        <w:t>GoP institutions</w:t>
      </w:r>
      <w:r w:rsidRPr="00625C9A">
        <w:t xml:space="preserve"> about planned activities/reforms</w:t>
      </w:r>
      <w:r>
        <w:t xml:space="preserve">; </w:t>
      </w:r>
      <w:r w:rsidRPr="00625C9A">
        <w:t>improve project design</w:t>
      </w:r>
      <w:r>
        <w:t>;</w:t>
      </w:r>
      <w:r w:rsidRPr="00625C9A">
        <w:t xml:space="preserve"> create synergies</w:t>
      </w:r>
      <w:r>
        <w:t>;</w:t>
      </w:r>
      <w:r w:rsidRPr="00625C9A">
        <w:t xml:space="preserve"> and</w:t>
      </w:r>
      <w:r>
        <w:t xml:space="preserve">, </w:t>
      </w:r>
      <w:r w:rsidRPr="00625C9A">
        <w:t>enhance the socio-environmental sustainability of the TA component of the project</w:t>
      </w:r>
      <w:r>
        <w:t xml:space="preserve">. </w:t>
      </w:r>
      <w:r w:rsidRPr="001B3592">
        <w:rPr>
          <w:rFonts w:asciiTheme="minorHAnsi" w:hAnsiTheme="minorHAnsi"/>
          <w:b/>
          <w:bCs/>
          <w:color w:val="000000" w:themeColor="text1"/>
        </w:rPr>
        <w:t>Detailed consultations could not be held due to social distancing protocols</w:t>
      </w:r>
      <w:r>
        <w:rPr>
          <w:rFonts w:asciiTheme="minorHAnsi" w:hAnsiTheme="minorHAnsi"/>
          <w:b/>
          <w:bCs/>
          <w:color w:val="000000" w:themeColor="text1"/>
        </w:rPr>
        <w:t xml:space="preserve"> and </w:t>
      </w:r>
      <w:r w:rsidRPr="001B3592">
        <w:rPr>
          <w:rFonts w:asciiTheme="minorHAnsi" w:hAnsiTheme="minorHAnsi"/>
          <w:b/>
          <w:bCs/>
          <w:color w:val="000000" w:themeColor="text1"/>
        </w:rPr>
        <w:t xml:space="preserve">Covid restrictions </w:t>
      </w:r>
      <w:r>
        <w:rPr>
          <w:rFonts w:asciiTheme="minorHAnsi" w:hAnsiTheme="minorHAnsi"/>
          <w:b/>
          <w:bCs/>
          <w:color w:val="000000" w:themeColor="text1"/>
        </w:rPr>
        <w:t>in place</w:t>
      </w:r>
      <w:r w:rsidRPr="001B3592">
        <w:rPr>
          <w:rFonts w:asciiTheme="minorHAnsi" w:hAnsiTheme="minorHAnsi"/>
          <w:b/>
          <w:bCs/>
          <w:color w:val="000000" w:themeColor="text1"/>
        </w:rPr>
        <w:t xml:space="preserve"> across the </w:t>
      </w:r>
      <w:r>
        <w:rPr>
          <w:rFonts w:asciiTheme="minorHAnsi" w:hAnsiTheme="minorHAnsi"/>
          <w:b/>
          <w:bCs/>
          <w:color w:val="000000" w:themeColor="text1"/>
        </w:rPr>
        <w:t>country</w:t>
      </w:r>
      <w:r w:rsidRPr="001B3592">
        <w:rPr>
          <w:rFonts w:asciiTheme="minorHAnsi" w:hAnsiTheme="minorHAnsi"/>
          <w:b/>
          <w:bCs/>
          <w:color w:val="000000" w:themeColor="text1"/>
        </w:rPr>
        <w:t xml:space="preserve">. </w:t>
      </w:r>
    </w:p>
    <w:p w14:paraId="612B5407" w14:textId="77777777" w:rsidR="005777C8" w:rsidRPr="00625C9A" w:rsidRDefault="005777C8" w:rsidP="004555B6">
      <w:pPr>
        <w:pStyle w:val="BodyText"/>
        <w:numPr>
          <w:ilvl w:val="0"/>
          <w:numId w:val="21"/>
        </w:numPr>
        <w:jc w:val="both"/>
      </w:pPr>
      <w:r w:rsidRPr="00625C9A">
        <w:rPr>
          <w:u w:val="single"/>
        </w:rPr>
        <w:t>Phase II (Project Implementation)</w:t>
      </w:r>
      <w:r w:rsidRPr="00625C9A">
        <w:t>: Extensive stakeholder engagement will be carried out during this phase with PAPs, Disadvantaged/vulnerable groups and other interested parties</w:t>
      </w:r>
      <w:r>
        <w:t xml:space="preserve">. </w:t>
      </w:r>
      <w:r w:rsidRPr="00625C9A">
        <w:t>Section</w:t>
      </w:r>
      <w:r w:rsidRPr="00625C9A">
        <w:rPr>
          <w:b/>
          <w:bCs/>
          <w:color w:val="2E74B5" w:themeColor="accent5" w:themeShade="BF"/>
        </w:rPr>
        <w:t xml:space="preserve"> </w:t>
      </w:r>
      <w:r w:rsidRPr="00625C9A">
        <w:rPr>
          <w:b/>
          <w:bCs/>
          <w:color w:val="2E74B5" w:themeColor="accent5" w:themeShade="BF"/>
        </w:rPr>
        <w:fldChar w:fldCharType="begin"/>
      </w:r>
      <w:r w:rsidRPr="00625C9A">
        <w:rPr>
          <w:b/>
          <w:bCs/>
          <w:color w:val="2E74B5" w:themeColor="accent5" w:themeShade="BF"/>
        </w:rPr>
        <w:instrText xml:space="preserve"> REF _Ref42588309 \r \h  \* MERGEFORMAT </w:instrText>
      </w:r>
      <w:r w:rsidRPr="00625C9A">
        <w:rPr>
          <w:b/>
          <w:bCs/>
          <w:color w:val="2E74B5" w:themeColor="accent5" w:themeShade="BF"/>
        </w:rPr>
      </w:r>
      <w:r w:rsidRPr="00625C9A">
        <w:rPr>
          <w:b/>
          <w:bCs/>
          <w:color w:val="2E74B5" w:themeColor="accent5" w:themeShade="BF"/>
        </w:rPr>
        <w:fldChar w:fldCharType="separate"/>
      </w:r>
      <w:r w:rsidRPr="00625C9A">
        <w:rPr>
          <w:b/>
          <w:bCs/>
          <w:color w:val="2E74B5" w:themeColor="accent5" w:themeShade="BF"/>
        </w:rPr>
        <w:t>4.3</w:t>
      </w:r>
      <w:r w:rsidRPr="00625C9A">
        <w:rPr>
          <w:b/>
          <w:bCs/>
          <w:color w:val="2E74B5" w:themeColor="accent5" w:themeShade="BF"/>
        </w:rPr>
        <w:fldChar w:fldCharType="end"/>
      </w:r>
      <w:r w:rsidRPr="00625C9A">
        <w:rPr>
          <w:b/>
          <w:bCs/>
          <w:color w:val="2E74B5" w:themeColor="accent5" w:themeShade="BF"/>
        </w:rPr>
        <w:t>.</w:t>
      </w:r>
      <w:r>
        <w:t xml:space="preserve"> provides an exhaustive list of topics for stakeholder engagement during this phase along with the corresponding tools and techniques for conducting them. These will be further refined during project implementation </w:t>
      </w:r>
      <w:r>
        <w:rPr>
          <w:noProof/>
        </w:rPr>
        <w:t xml:space="preserve">and the finalised engagement topics, methods and frequencies will be presented in the revised SEP within 90 days of project effectiveness. </w:t>
      </w:r>
    </w:p>
    <w:p w14:paraId="783A3AE4" w14:textId="6CF22C18" w:rsidR="005777C8" w:rsidRDefault="005777C8" w:rsidP="006169C7">
      <w:pPr>
        <w:autoSpaceDE w:val="0"/>
        <w:autoSpaceDN w:val="0"/>
        <w:adjustRightInd w:val="0"/>
        <w:jc w:val="both"/>
        <w:rPr>
          <w:rFonts w:asciiTheme="minorHAnsi" w:hAnsiTheme="minorHAnsi" w:cstheme="minorHAnsi"/>
          <w:sz w:val="22"/>
          <w:szCs w:val="22"/>
        </w:rPr>
      </w:pPr>
    </w:p>
    <w:p w14:paraId="67443B83" w14:textId="276C9450" w:rsidR="00B97CEC" w:rsidRPr="008E30CE" w:rsidRDefault="00BF3191" w:rsidP="00E14D2E">
      <w:pPr>
        <w:pStyle w:val="Heading2"/>
        <w:numPr>
          <w:ilvl w:val="1"/>
          <w:numId w:val="10"/>
        </w:numPr>
        <w:ind w:left="-5" w:firstLine="725"/>
        <w:jc w:val="both"/>
        <w:rPr>
          <w:rFonts w:asciiTheme="minorHAnsi" w:hAnsiTheme="minorHAnsi" w:cstheme="minorHAnsi"/>
          <w:b w:val="0"/>
          <w:color w:val="0070C0"/>
          <w:lang w:eastAsia="en-US"/>
        </w:rPr>
      </w:pPr>
      <w:bookmarkStart w:id="33" w:name="_Toc57407133"/>
      <w:bookmarkStart w:id="34" w:name="_Toc38230927"/>
      <w:bookmarkStart w:id="35" w:name="_Toc38231002"/>
      <w:bookmarkStart w:id="36" w:name="_Toc38231177"/>
      <w:bookmarkStart w:id="37" w:name="_Toc38231282"/>
      <w:bookmarkStart w:id="38" w:name="_Toc38231327"/>
      <w:bookmarkStart w:id="39" w:name="_Toc38232721"/>
      <w:bookmarkStart w:id="40" w:name="_Toc38233195"/>
      <w:bookmarkStart w:id="41" w:name="_Toc38233580"/>
      <w:bookmarkStart w:id="42" w:name="_Toc38233619"/>
      <w:bookmarkStart w:id="43" w:name="_Toc57407134"/>
      <w:bookmarkEnd w:id="33"/>
      <w:bookmarkEnd w:id="34"/>
      <w:bookmarkEnd w:id="35"/>
      <w:bookmarkEnd w:id="36"/>
      <w:bookmarkEnd w:id="37"/>
      <w:bookmarkEnd w:id="38"/>
      <w:bookmarkEnd w:id="39"/>
      <w:bookmarkEnd w:id="40"/>
      <w:bookmarkEnd w:id="41"/>
      <w:bookmarkEnd w:id="42"/>
      <w:r w:rsidRPr="00CD613C">
        <w:rPr>
          <w:rFonts w:asciiTheme="minorHAnsi" w:hAnsiTheme="minorHAnsi" w:cstheme="minorHAnsi"/>
          <w:b w:val="0"/>
          <w:color w:val="0070C0"/>
          <w:lang w:eastAsia="en-US"/>
        </w:rPr>
        <w:lastRenderedPageBreak/>
        <w:t xml:space="preserve">Proposed </w:t>
      </w:r>
      <w:r w:rsidR="00605EF0" w:rsidRPr="00CD613C">
        <w:rPr>
          <w:rFonts w:asciiTheme="minorHAnsi" w:hAnsiTheme="minorHAnsi" w:cstheme="minorHAnsi"/>
          <w:b w:val="0"/>
          <w:color w:val="0070C0"/>
          <w:lang w:eastAsia="en-US"/>
        </w:rPr>
        <w:t>S</w:t>
      </w:r>
      <w:r w:rsidRPr="00CD613C">
        <w:rPr>
          <w:rFonts w:asciiTheme="minorHAnsi" w:hAnsiTheme="minorHAnsi" w:cstheme="minorHAnsi"/>
          <w:b w:val="0"/>
          <w:color w:val="0070C0"/>
          <w:lang w:eastAsia="en-US"/>
        </w:rPr>
        <w:t xml:space="preserve">trategy for </w:t>
      </w:r>
      <w:r w:rsidR="00605EF0" w:rsidRPr="00CD613C">
        <w:rPr>
          <w:rFonts w:asciiTheme="minorHAnsi" w:hAnsiTheme="minorHAnsi" w:cstheme="minorHAnsi"/>
          <w:b w:val="0"/>
          <w:color w:val="0070C0"/>
          <w:lang w:eastAsia="en-US"/>
        </w:rPr>
        <w:t>I</w:t>
      </w:r>
      <w:r w:rsidRPr="00CD613C">
        <w:rPr>
          <w:rFonts w:asciiTheme="minorHAnsi" w:hAnsiTheme="minorHAnsi" w:cstheme="minorHAnsi"/>
          <w:b w:val="0"/>
          <w:color w:val="0070C0"/>
          <w:lang w:eastAsia="en-US"/>
        </w:rPr>
        <w:t xml:space="preserve">nformation </w:t>
      </w:r>
      <w:r w:rsidR="00605EF0" w:rsidRPr="00CD613C">
        <w:rPr>
          <w:rFonts w:asciiTheme="minorHAnsi" w:hAnsiTheme="minorHAnsi" w:cstheme="minorHAnsi"/>
          <w:b w:val="0"/>
          <w:color w:val="0070C0"/>
          <w:lang w:eastAsia="en-US"/>
        </w:rPr>
        <w:t>Disclosure</w:t>
      </w:r>
      <w:r w:rsidR="006F6A3A" w:rsidRPr="008E30CE">
        <w:rPr>
          <w:rFonts w:asciiTheme="minorHAnsi" w:hAnsiTheme="minorHAnsi" w:cstheme="minorHAnsi"/>
          <w:b w:val="0"/>
          <w:color w:val="0070C0"/>
          <w:vertAlign w:val="superscript"/>
          <w:lang w:eastAsia="en-US"/>
        </w:rPr>
        <w:footnoteReference w:id="5"/>
      </w:r>
      <w:bookmarkEnd w:id="43"/>
      <w:r w:rsidR="00605EF0" w:rsidRPr="008E30CE">
        <w:rPr>
          <w:rFonts w:asciiTheme="minorHAnsi" w:hAnsiTheme="minorHAnsi" w:cstheme="minorHAnsi"/>
          <w:b w:val="0"/>
          <w:color w:val="0070C0"/>
          <w:vertAlign w:val="superscript"/>
          <w:lang w:eastAsia="en-US"/>
        </w:rPr>
        <w:t xml:space="preserve"> </w:t>
      </w:r>
    </w:p>
    <w:p w14:paraId="65A3986B" w14:textId="77188B05" w:rsidR="006F6794" w:rsidRPr="000A4E46" w:rsidRDefault="006F6794" w:rsidP="006169C7">
      <w:pPr>
        <w:jc w:val="both"/>
        <w:rPr>
          <w:rFonts w:asciiTheme="minorHAnsi" w:hAnsiTheme="minorHAnsi" w:cstheme="minorHAnsi"/>
          <w:sz w:val="22"/>
          <w:szCs w:val="22"/>
        </w:rPr>
      </w:pPr>
      <w:r w:rsidRPr="000A4E46">
        <w:rPr>
          <w:rFonts w:asciiTheme="minorHAnsi" w:hAnsiTheme="minorHAnsi" w:cstheme="minorHAnsi"/>
          <w:sz w:val="22"/>
          <w:szCs w:val="22"/>
        </w:rPr>
        <w:t>Based on consultations with the implementing agency and following World Bank disclosure protocol, the following table provides an initial outline of the information to be disclosed at the preparation stage.</w:t>
      </w:r>
    </w:p>
    <w:tbl>
      <w:tblPr>
        <w:tblW w:w="9202" w:type="dxa"/>
        <w:tblInd w:w="-5" w:type="dxa"/>
        <w:shd w:val="clear" w:color="auto" w:fill="D9E2F3" w:themeFill="accent1" w:themeFillTint="33"/>
        <w:tblCellMar>
          <w:top w:w="46" w:type="dxa"/>
          <w:left w:w="107" w:type="dxa"/>
          <w:right w:w="38" w:type="dxa"/>
        </w:tblCellMar>
        <w:tblLook w:val="04A0" w:firstRow="1" w:lastRow="0" w:firstColumn="1" w:lastColumn="0" w:noHBand="0" w:noVBand="1"/>
      </w:tblPr>
      <w:tblGrid>
        <w:gridCol w:w="1880"/>
        <w:gridCol w:w="2080"/>
        <w:gridCol w:w="2610"/>
        <w:gridCol w:w="2632"/>
      </w:tblGrid>
      <w:tr w:rsidR="00A82A9D" w:rsidRPr="00B12E2D" w14:paraId="46BE2FD7" w14:textId="77777777" w:rsidTr="00CD613C">
        <w:trPr>
          <w:trHeight w:val="755"/>
          <w:tblHeader/>
        </w:trPr>
        <w:tc>
          <w:tcPr>
            <w:tcW w:w="188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42196673" w14:textId="77777777" w:rsidR="009B58DA" w:rsidRPr="00B12E2D" w:rsidRDefault="009B58DA" w:rsidP="00496292">
            <w:pPr>
              <w:spacing w:line="259" w:lineRule="auto"/>
              <w:ind w:left="15" w:right="42"/>
              <w:rPr>
                <w:rFonts w:asciiTheme="minorHAnsi" w:hAnsiTheme="minorHAnsi" w:cstheme="minorHAnsi"/>
                <w:sz w:val="20"/>
                <w:szCs w:val="20"/>
              </w:rPr>
            </w:pPr>
            <w:r w:rsidRPr="00B12E2D">
              <w:rPr>
                <w:rFonts w:asciiTheme="minorHAnsi" w:hAnsiTheme="minorHAnsi" w:cstheme="minorHAnsi"/>
                <w:b/>
                <w:sz w:val="20"/>
                <w:szCs w:val="20"/>
              </w:rPr>
              <w:t>Project stage/</w:t>
            </w:r>
            <w:r w:rsidR="00A32025" w:rsidRPr="00B12E2D">
              <w:rPr>
                <w:rFonts w:asciiTheme="minorHAnsi" w:hAnsiTheme="minorHAnsi" w:cstheme="minorHAnsi"/>
                <w:b/>
                <w:sz w:val="20"/>
                <w:szCs w:val="20"/>
              </w:rPr>
              <w:t xml:space="preserve"> </w:t>
            </w:r>
            <w:r w:rsidR="008E1CE9" w:rsidRPr="00B12E2D">
              <w:rPr>
                <w:rFonts w:asciiTheme="minorHAnsi" w:hAnsiTheme="minorHAnsi" w:cstheme="minorHAnsi"/>
                <w:b/>
                <w:sz w:val="20"/>
                <w:szCs w:val="20"/>
              </w:rPr>
              <w:t>Components</w:t>
            </w:r>
          </w:p>
        </w:tc>
        <w:tc>
          <w:tcPr>
            <w:tcW w:w="208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637C317A" w14:textId="77777777" w:rsidR="009B58DA" w:rsidRPr="00B12E2D" w:rsidRDefault="009B58DA" w:rsidP="00496292">
            <w:pPr>
              <w:spacing w:line="259" w:lineRule="auto"/>
              <w:ind w:right="67"/>
              <w:rPr>
                <w:rFonts w:asciiTheme="minorHAnsi" w:hAnsiTheme="minorHAnsi" w:cstheme="minorHAnsi"/>
                <w:sz w:val="20"/>
                <w:szCs w:val="20"/>
              </w:rPr>
            </w:pPr>
            <w:r w:rsidRPr="00B12E2D">
              <w:rPr>
                <w:rFonts w:asciiTheme="minorHAnsi" w:hAnsiTheme="minorHAnsi" w:cstheme="minorHAnsi"/>
                <w:b/>
                <w:sz w:val="20"/>
                <w:szCs w:val="20"/>
              </w:rPr>
              <w:t xml:space="preserve">Target stakeholders </w:t>
            </w:r>
          </w:p>
          <w:p w14:paraId="2E82FE25" w14:textId="77777777" w:rsidR="009B58DA" w:rsidRPr="00B12E2D" w:rsidRDefault="009B58DA" w:rsidP="00496292">
            <w:pPr>
              <w:spacing w:line="259" w:lineRule="auto"/>
              <w:rPr>
                <w:rFonts w:asciiTheme="minorHAnsi" w:hAnsiTheme="minorHAnsi" w:cstheme="minorHAnsi"/>
                <w:sz w:val="20"/>
                <w:szCs w:val="20"/>
              </w:rPr>
            </w:pPr>
          </w:p>
        </w:tc>
        <w:tc>
          <w:tcPr>
            <w:tcW w:w="261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725CAFB3" w14:textId="77777777" w:rsidR="009B58DA" w:rsidRPr="00B12E2D" w:rsidRDefault="009B58DA" w:rsidP="00496292">
            <w:pPr>
              <w:spacing w:line="259" w:lineRule="auto"/>
              <w:ind w:right="67"/>
              <w:rPr>
                <w:rFonts w:asciiTheme="minorHAnsi" w:hAnsiTheme="minorHAnsi" w:cstheme="minorHAnsi"/>
                <w:sz w:val="20"/>
                <w:szCs w:val="20"/>
              </w:rPr>
            </w:pPr>
            <w:r w:rsidRPr="00B12E2D">
              <w:rPr>
                <w:rFonts w:asciiTheme="minorHAnsi" w:hAnsiTheme="minorHAnsi" w:cstheme="minorHAnsi"/>
                <w:b/>
                <w:sz w:val="20"/>
                <w:szCs w:val="20"/>
              </w:rPr>
              <w:t xml:space="preserve">List of </w:t>
            </w:r>
          </w:p>
          <w:p w14:paraId="68CD5332" w14:textId="77777777" w:rsidR="009B58DA" w:rsidRPr="00B12E2D" w:rsidRDefault="009B58DA" w:rsidP="00496292">
            <w:pPr>
              <w:spacing w:line="259" w:lineRule="auto"/>
              <w:rPr>
                <w:rFonts w:asciiTheme="minorHAnsi" w:hAnsiTheme="minorHAnsi" w:cstheme="minorHAnsi"/>
                <w:sz w:val="20"/>
                <w:szCs w:val="20"/>
              </w:rPr>
            </w:pPr>
            <w:r w:rsidRPr="00B12E2D">
              <w:rPr>
                <w:rFonts w:asciiTheme="minorHAnsi" w:hAnsiTheme="minorHAnsi" w:cstheme="minorHAnsi"/>
                <w:b/>
                <w:sz w:val="20"/>
                <w:szCs w:val="20"/>
              </w:rPr>
              <w:t>information to be disclosed</w:t>
            </w:r>
          </w:p>
        </w:tc>
        <w:tc>
          <w:tcPr>
            <w:tcW w:w="2632"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27FD9808" w14:textId="77777777" w:rsidR="009B58DA" w:rsidRPr="00B12E2D" w:rsidRDefault="009B58DA" w:rsidP="00496292">
            <w:pPr>
              <w:spacing w:line="259" w:lineRule="auto"/>
              <w:rPr>
                <w:rFonts w:asciiTheme="minorHAnsi" w:hAnsiTheme="minorHAnsi" w:cstheme="minorHAnsi"/>
                <w:sz w:val="20"/>
                <w:szCs w:val="20"/>
              </w:rPr>
            </w:pPr>
            <w:r w:rsidRPr="00B12E2D">
              <w:rPr>
                <w:rFonts w:asciiTheme="minorHAnsi" w:hAnsiTheme="minorHAnsi" w:cstheme="minorHAnsi"/>
                <w:b/>
                <w:sz w:val="20"/>
                <w:szCs w:val="20"/>
              </w:rPr>
              <w:t>Methods and timing proposed</w:t>
            </w:r>
          </w:p>
        </w:tc>
      </w:tr>
      <w:tr w:rsidR="00774D15" w:rsidRPr="00B12E2D" w14:paraId="6FDDB706" w14:textId="77777777" w:rsidTr="00CD613C">
        <w:trPr>
          <w:trHeight w:val="755"/>
        </w:trPr>
        <w:tc>
          <w:tcPr>
            <w:tcW w:w="188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093E2925" w14:textId="77777777" w:rsidR="00774D15" w:rsidRPr="00B12E2D" w:rsidRDefault="00774D15" w:rsidP="00774D15">
            <w:pPr>
              <w:spacing w:line="259" w:lineRule="auto"/>
              <w:ind w:left="15" w:right="42"/>
              <w:rPr>
                <w:rFonts w:asciiTheme="minorHAnsi" w:hAnsiTheme="minorHAnsi" w:cstheme="minorHAnsi"/>
                <w:b/>
                <w:sz w:val="20"/>
                <w:szCs w:val="20"/>
              </w:rPr>
            </w:pPr>
            <w:r w:rsidRPr="00B12E2D">
              <w:rPr>
                <w:rFonts w:asciiTheme="minorHAnsi" w:hAnsiTheme="minorHAnsi" w:cstheme="minorHAnsi"/>
                <w:b/>
                <w:sz w:val="20"/>
                <w:szCs w:val="20"/>
              </w:rPr>
              <w:t>Preparation</w:t>
            </w:r>
          </w:p>
        </w:tc>
        <w:tc>
          <w:tcPr>
            <w:tcW w:w="208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38A02AF8" w14:textId="56F96038" w:rsidR="00774D15" w:rsidRPr="00CD613C" w:rsidRDefault="00774D15" w:rsidP="00774D15">
            <w:pPr>
              <w:spacing w:line="259" w:lineRule="auto"/>
              <w:ind w:right="67"/>
              <w:rPr>
                <w:rFonts w:asciiTheme="minorHAnsi" w:hAnsiTheme="minorHAnsi" w:cstheme="minorHAnsi"/>
                <w:sz w:val="20"/>
                <w:szCs w:val="20"/>
              </w:rPr>
            </w:pPr>
            <w:r w:rsidRPr="00CD613C">
              <w:rPr>
                <w:rFonts w:asciiTheme="minorHAnsi" w:hAnsiTheme="minorHAnsi" w:cstheme="minorHAnsi"/>
                <w:sz w:val="20"/>
                <w:szCs w:val="20"/>
              </w:rPr>
              <w:t xml:space="preserve">BISP, affected parties, interested groups, public at large, vulnerable groups, </w:t>
            </w:r>
            <w:r w:rsidR="008859EF" w:rsidRPr="00CD613C">
              <w:rPr>
                <w:rFonts w:asciiTheme="minorHAnsi" w:hAnsiTheme="minorHAnsi" w:cstheme="minorHAnsi"/>
                <w:sz w:val="20"/>
                <w:szCs w:val="20"/>
              </w:rPr>
              <w:t>G</w:t>
            </w:r>
            <w:r w:rsidRPr="00CD613C">
              <w:rPr>
                <w:rFonts w:asciiTheme="minorHAnsi" w:hAnsiTheme="minorHAnsi" w:cstheme="minorHAnsi"/>
                <w:sz w:val="20"/>
                <w:szCs w:val="20"/>
              </w:rPr>
              <w:t>overnment entities</w:t>
            </w:r>
          </w:p>
          <w:p w14:paraId="62DB62C2" w14:textId="409FF004" w:rsidR="00774D15" w:rsidRPr="00CD613C" w:rsidRDefault="00774D15" w:rsidP="00774D15">
            <w:pPr>
              <w:spacing w:line="259" w:lineRule="auto"/>
              <w:ind w:right="67"/>
              <w:rPr>
                <w:rFonts w:asciiTheme="minorHAnsi" w:hAnsiTheme="minorHAnsi" w:cstheme="minorHAnsi"/>
                <w:sz w:val="20"/>
                <w:szCs w:val="20"/>
              </w:rPr>
            </w:pPr>
          </w:p>
        </w:tc>
        <w:tc>
          <w:tcPr>
            <w:tcW w:w="261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15688FAF" w14:textId="33937BFE" w:rsidR="00774D15" w:rsidRPr="00CD613C" w:rsidRDefault="00774D15" w:rsidP="00774D15">
            <w:pPr>
              <w:spacing w:line="259" w:lineRule="auto"/>
              <w:ind w:right="61"/>
              <w:rPr>
                <w:rFonts w:asciiTheme="minorHAnsi" w:hAnsiTheme="minorHAnsi" w:cstheme="minorHAnsi"/>
                <w:sz w:val="20"/>
                <w:szCs w:val="20"/>
              </w:rPr>
            </w:pPr>
            <w:r w:rsidRPr="00CD613C">
              <w:rPr>
                <w:rFonts w:asciiTheme="minorHAnsi" w:hAnsiTheme="minorHAnsi" w:cstheme="minorHAnsi"/>
                <w:sz w:val="20"/>
                <w:szCs w:val="20"/>
              </w:rPr>
              <w:t xml:space="preserve">Project documents, SEP, </w:t>
            </w:r>
            <w:r w:rsidR="00C67597" w:rsidRPr="00CD613C">
              <w:rPr>
                <w:rFonts w:asciiTheme="minorHAnsi" w:hAnsiTheme="minorHAnsi" w:cstheme="minorHAnsi"/>
                <w:sz w:val="20"/>
                <w:szCs w:val="20"/>
              </w:rPr>
              <w:t>Appraisal stage ESCP.</w:t>
            </w:r>
          </w:p>
        </w:tc>
        <w:tc>
          <w:tcPr>
            <w:tcW w:w="2632"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71184FF2" w14:textId="793FF964" w:rsidR="00774D15" w:rsidRPr="00CD613C" w:rsidRDefault="00774D15" w:rsidP="00774D15">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Websites of BISP, before project effectiveness</w:t>
            </w:r>
          </w:p>
          <w:p w14:paraId="4CBFE8BB" w14:textId="77777777" w:rsidR="00774D15" w:rsidRPr="00CD613C" w:rsidRDefault="00774D15" w:rsidP="00774D15">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Print and electronic media</w:t>
            </w:r>
          </w:p>
          <w:p w14:paraId="79502479" w14:textId="77777777" w:rsidR="00774D15" w:rsidRPr="00CD613C" w:rsidRDefault="00774D15" w:rsidP="00774D15">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One-on-one meetings,</w:t>
            </w:r>
          </w:p>
          <w:p w14:paraId="072D4C88" w14:textId="12942E4C" w:rsidR="00774D15" w:rsidRPr="00B12E2D" w:rsidRDefault="00774D15" w:rsidP="00774D15">
            <w:pPr>
              <w:pStyle w:val="ListParagraph"/>
              <w:spacing w:line="259" w:lineRule="auto"/>
              <w:ind w:left="131" w:right="67"/>
              <w:rPr>
                <w:rFonts w:asciiTheme="minorHAnsi" w:hAnsiTheme="minorHAnsi" w:cstheme="minorHAnsi"/>
                <w:b/>
                <w:lang w:val="en-US" w:eastAsia="en-US"/>
              </w:rPr>
            </w:pPr>
            <w:r w:rsidRPr="00CD613C">
              <w:rPr>
                <w:rFonts w:asciiTheme="minorHAnsi" w:hAnsiTheme="minorHAnsi" w:cstheme="minorHAnsi"/>
                <w:lang w:val="en-US" w:eastAsia="en-GB"/>
              </w:rPr>
              <w:t>Consultation meetings</w:t>
            </w:r>
          </w:p>
        </w:tc>
      </w:tr>
      <w:tr w:rsidR="00987889" w:rsidRPr="00B12E2D" w14:paraId="30A9ED32" w14:textId="77777777" w:rsidTr="00CD613C">
        <w:trPr>
          <w:trHeight w:val="755"/>
        </w:trPr>
        <w:tc>
          <w:tcPr>
            <w:tcW w:w="1880" w:type="dxa"/>
            <w:vMerge w:val="restart"/>
            <w:tcBorders>
              <w:top w:val="single" w:sz="4" w:space="0" w:color="000000"/>
              <w:left w:val="single" w:sz="4" w:space="0" w:color="000000"/>
              <w:right w:val="single" w:sz="4" w:space="0" w:color="000000"/>
            </w:tcBorders>
            <w:shd w:val="clear" w:color="auto" w:fill="D9E2F3" w:themeFill="accent1" w:themeFillTint="33"/>
          </w:tcPr>
          <w:p w14:paraId="4FC2EEDA" w14:textId="77777777" w:rsidR="00987889" w:rsidRPr="00B12E2D" w:rsidRDefault="00987889" w:rsidP="00987889">
            <w:pPr>
              <w:spacing w:line="259" w:lineRule="auto"/>
              <w:ind w:left="15" w:right="42"/>
              <w:rPr>
                <w:rFonts w:asciiTheme="minorHAnsi" w:hAnsiTheme="minorHAnsi" w:cstheme="minorHAnsi"/>
                <w:b/>
                <w:sz w:val="20"/>
                <w:szCs w:val="20"/>
              </w:rPr>
            </w:pPr>
          </w:p>
          <w:p w14:paraId="59CA6669" w14:textId="77777777" w:rsidR="00987889" w:rsidRPr="00B12E2D" w:rsidRDefault="00987889" w:rsidP="00987889">
            <w:pPr>
              <w:spacing w:line="259" w:lineRule="auto"/>
              <w:ind w:left="15" w:right="42"/>
              <w:rPr>
                <w:rFonts w:asciiTheme="minorHAnsi" w:hAnsiTheme="minorHAnsi" w:cstheme="minorHAnsi"/>
                <w:b/>
                <w:sz w:val="20"/>
                <w:szCs w:val="20"/>
              </w:rPr>
            </w:pPr>
          </w:p>
          <w:p w14:paraId="3E547965" w14:textId="77777777" w:rsidR="00987889" w:rsidRPr="00B12E2D" w:rsidRDefault="00987889" w:rsidP="00987889">
            <w:pPr>
              <w:spacing w:line="259" w:lineRule="auto"/>
              <w:ind w:left="15" w:right="42"/>
              <w:rPr>
                <w:rFonts w:asciiTheme="minorHAnsi" w:hAnsiTheme="minorHAnsi" w:cstheme="minorHAnsi"/>
                <w:b/>
                <w:sz w:val="20"/>
                <w:szCs w:val="20"/>
              </w:rPr>
            </w:pPr>
          </w:p>
          <w:p w14:paraId="2F0B6F36" w14:textId="77777777" w:rsidR="00987889" w:rsidRPr="00B12E2D" w:rsidRDefault="00987889" w:rsidP="00987889">
            <w:pPr>
              <w:spacing w:line="259" w:lineRule="auto"/>
              <w:ind w:left="15" w:right="42"/>
              <w:rPr>
                <w:rFonts w:asciiTheme="minorHAnsi" w:hAnsiTheme="minorHAnsi" w:cstheme="minorHAnsi"/>
                <w:b/>
                <w:sz w:val="20"/>
                <w:szCs w:val="20"/>
              </w:rPr>
            </w:pPr>
          </w:p>
          <w:p w14:paraId="3CE08B89" w14:textId="608758AE" w:rsidR="00987889" w:rsidRPr="00B12E2D" w:rsidRDefault="00987889" w:rsidP="00987889">
            <w:pPr>
              <w:spacing w:line="259" w:lineRule="auto"/>
              <w:ind w:left="15" w:right="42"/>
              <w:rPr>
                <w:rFonts w:asciiTheme="minorHAnsi" w:hAnsiTheme="minorHAnsi" w:cstheme="minorHAnsi"/>
                <w:b/>
                <w:sz w:val="20"/>
                <w:szCs w:val="20"/>
              </w:rPr>
            </w:pPr>
          </w:p>
          <w:p w14:paraId="4361E546" w14:textId="1DA59502" w:rsidR="00C1500A" w:rsidRPr="00B12E2D" w:rsidRDefault="00C1500A" w:rsidP="00987889">
            <w:pPr>
              <w:spacing w:line="259" w:lineRule="auto"/>
              <w:ind w:left="15" w:right="42"/>
              <w:rPr>
                <w:rFonts w:asciiTheme="minorHAnsi" w:hAnsiTheme="minorHAnsi" w:cstheme="minorHAnsi"/>
                <w:b/>
                <w:sz w:val="20"/>
                <w:szCs w:val="20"/>
              </w:rPr>
            </w:pPr>
          </w:p>
          <w:p w14:paraId="74523AC0" w14:textId="11A4CD77" w:rsidR="00C1500A" w:rsidRPr="00B12E2D" w:rsidRDefault="00C1500A" w:rsidP="00987889">
            <w:pPr>
              <w:spacing w:line="259" w:lineRule="auto"/>
              <w:ind w:left="15" w:right="42"/>
              <w:rPr>
                <w:rFonts w:asciiTheme="minorHAnsi" w:hAnsiTheme="minorHAnsi" w:cstheme="minorHAnsi"/>
                <w:b/>
                <w:sz w:val="20"/>
                <w:szCs w:val="20"/>
              </w:rPr>
            </w:pPr>
          </w:p>
          <w:p w14:paraId="7A6B0F7D" w14:textId="783E36A0" w:rsidR="00C1500A" w:rsidRPr="00B12E2D" w:rsidRDefault="00C1500A" w:rsidP="00987889">
            <w:pPr>
              <w:spacing w:line="259" w:lineRule="auto"/>
              <w:ind w:left="15" w:right="42"/>
              <w:rPr>
                <w:rFonts w:asciiTheme="minorHAnsi" w:hAnsiTheme="minorHAnsi" w:cstheme="minorHAnsi"/>
                <w:b/>
                <w:sz w:val="20"/>
                <w:szCs w:val="20"/>
              </w:rPr>
            </w:pPr>
          </w:p>
          <w:p w14:paraId="05C2A106" w14:textId="16A81143" w:rsidR="00C1500A" w:rsidRPr="00B12E2D" w:rsidRDefault="00C1500A" w:rsidP="00987889">
            <w:pPr>
              <w:spacing w:line="259" w:lineRule="auto"/>
              <w:ind w:left="15" w:right="42"/>
              <w:rPr>
                <w:rFonts w:asciiTheme="minorHAnsi" w:hAnsiTheme="minorHAnsi" w:cstheme="minorHAnsi"/>
                <w:b/>
                <w:sz w:val="20"/>
                <w:szCs w:val="20"/>
              </w:rPr>
            </w:pPr>
          </w:p>
          <w:p w14:paraId="48AB0604" w14:textId="641296A7" w:rsidR="00C1500A" w:rsidRPr="00B12E2D" w:rsidRDefault="00C1500A" w:rsidP="00987889">
            <w:pPr>
              <w:spacing w:line="259" w:lineRule="auto"/>
              <w:ind w:left="15" w:right="42"/>
              <w:rPr>
                <w:rFonts w:asciiTheme="minorHAnsi" w:hAnsiTheme="minorHAnsi" w:cstheme="minorHAnsi"/>
                <w:b/>
                <w:sz w:val="20"/>
                <w:szCs w:val="20"/>
              </w:rPr>
            </w:pPr>
          </w:p>
          <w:p w14:paraId="382A5E48" w14:textId="4C6FD349" w:rsidR="00C1500A" w:rsidRPr="00B12E2D" w:rsidRDefault="00C1500A" w:rsidP="00987889">
            <w:pPr>
              <w:spacing w:line="259" w:lineRule="auto"/>
              <w:ind w:left="15" w:right="42"/>
              <w:rPr>
                <w:rFonts w:asciiTheme="minorHAnsi" w:hAnsiTheme="minorHAnsi" w:cstheme="minorHAnsi"/>
                <w:b/>
                <w:sz w:val="20"/>
                <w:szCs w:val="20"/>
              </w:rPr>
            </w:pPr>
          </w:p>
          <w:p w14:paraId="79097D45" w14:textId="7C17B387" w:rsidR="00C1500A" w:rsidRPr="00B12E2D" w:rsidRDefault="00C1500A" w:rsidP="00987889">
            <w:pPr>
              <w:spacing w:line="259" w:lineRule="auto"/>
              <w:ind w:left="15" w:right="42"/>
              <w:rPr>
                <w:rFonts w:asciiTheme="minorHAnsi" w:hAnsiTheme="minorHAnsi" w:cstheme="minorHAnsi"/>
                <w:b/>
                <w:sz w:val="20"/>
                <w:szCs w:val="20"/>
              </w:rPr>
            </w:pPr>
          </w:p>
          <w:p w14:paraId="344F3ECD" w14:textId="5F290295" w:rsidR="00C1500A" w:rsidRPr="00B12E2D" w:rsidRDefault="00C1500A" w:rsidP="00987889">
            <w:pPr>
              <w:spacing w:line="259" w:lineRule="auto"/>
              <w:ind w:left="15" w:right="42"/>
              <w:rPr>
                <w:rFonts w:asciiTheme="minorHAnsi" w:hAnsiTheme="minorHAnsi" w:cstheme="minorHAnsi"/>
                <w:b/>
                <w:sz w:val="20"/>
                <w:szCs w:val="20"/>
              </w:rPr>
            </w:pPr>
          </w:p>
          <w:p w14:paraId="4354EC3D" w14:textId="2BF7BF65" w:rsidR="00C1500A" w:rsidRPr="00B12E2D" w:rsidRDefault="00C1500A" w:rsidP="00987889">
            <w:pPr>
              <w:spacing w:line="259" w:lineRule="auto"/>
              <w:ind w:left="15" w:right="42"/>
              <w:rPr>
                <w:rFonts w:asciiTheme="minorHAnsi" w:hAnsiTheme="minorHAnsi" w:cstheme="minorHAnsi"/>
                <w:b/>
                <w:sz w:val="20"/>
                <w:szCs w:val="20"/>
              </w:rPr>
            </w:pPr>
          </w:p>
          <w:p w14:paraId="5A765A5C" w14:textId="09755F01" w:rsidR="00C1500A" w:rsidRPr="00B12E2D" w:rsidRDefault="00C1500A" w:rsidP="00987889">
            <w:pPr>
              <w:spacing w:line="259" w:lineRule="auto"/>
              <w:ind w:left="15" w:right="42"/>
              <w:rPr>
                <w:rFonts w:asciiTheme="minorHAnsi" w:hAnsiTheme="minorHAnsi" w:cstheme="minorHAnsi"/>
                <w:b/>
                <w:sz w:val="20"/>
                <w:szCs w:val="20"/>
              </w:rPr>
            </w:pPr>
          </w:p>
          <w:p w14:paraId="76CA6C32" w14:textId="4EA5BB44" w:rsidR="00C1500A" w:rsidRPr="00B12E2D" w:rsidRDefault="00C1500A" w:rsidP="00987889">
            <w:pPr>
              <w:spacing w:line="259" w:lineRule="auto"/>
              <w:ind w:left="15" w:right="42"/>
              <w:rPr>
                <w:rFonts w:asciiTheme="minorHAnsi" w:hAnsiTheme="minorHAnsi" w:cstheme="minorHAnsi"/>
                <w:b/>
                <w:sz w:val="20"/>
                <w:szCs w:val="20"/>
              </w:rPr>
            </w:pPr>
          </w:p>
          <w:p w14:paraId="470DF858" w14:textId="77777777" w:rsidR="00C1500A" w:rsidRPr="00B12E2D" w:rsidRDefault="00C1500A" w:rsidP="00987889">
            <w:pPr>
              <w:spacing w:line="259" w:lineRule="auto"/>
              <w:ind w:left="15" w:right="42"/>
              <w:rPr>
                <w:rFonts w:asciiTheme="minorHAnsi" w:hAnsiTheme="minorHAnsi" w:cstheme="minorHAnsi"/>
                <w:b/>
                <w:sz w:val="20"/>
                <w:szCs w:val="20"/>
              </w:rPr>
            </w:pPr>
          </w:p>
          <w:p w14:paraId="27C3552C" w14:textId="0F2E4C75" w:rsidR="00987889" w:rsidRPr="00B12E2D" w:rsidRDefault="00987889" w:rsidP="00987889">
            <w:pPr>
              <w:spacing w:line="259" w:lineRule="auto"/>
              <w:ind w:right="42"/>
              <w:rPr>
                <w:rFonts w:asciiTheme="minorHAnsi" w:hAnsiTheme="minorHAnsi" w:cstheme="minorHAnsi"/>
                <w:b/>
                <w:sz w:val="20"/>
                <w:szCs w:val="20"/>
              </w:rPr>
            </w:pPr>
            <w:r w:rsidRPr="00B12E2D">
              <w:rPr>
                <w:rFonts w:asciiTheme="minorHAnsi" w:hAnsiTheme="minorHAnsi" w:cstheme="minorHAnsi"/>
                <w:b/>
                <w:sz w:val="20"/>
                <w:szCs w:val="20"/>
              </w:rPr>
              <w:t>Implementation</w:t>
            </w:r>
          </w:p>
        </w:tc>
        <w:tc>
          <w:tcPr>
            <w:tcW w:w="208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4DAE98EE" w14:textId="3C0898F7" w:rsidR="00987889" w:rsidRPr="00CD613C" w:rsidRDefault="00987889" w:rsidP="00987889">
            <w:pPr>
              <w:spacing w:line="259" w:lineRule="auto"/>
              <w:ind w:right="67"/>
              <w:rPr>
                <w:rFonts w:asciiTheme="minorHAnsi" w:hAnsiTheme="minorHAnsi" w:cstheme="minorHAnsi"/>
                <w:sz w:val="20"/>
                <w:szCs w:val="20"/>
              </w:rPr>
            </w:pPr>
            <w:r w:rsidRPr="00CD613C">
              <w:rPr>
                <w:rFonts w:asciiTheme="minorHAnsi" w:hAnsiTheme="minorHAnsi" w:cstheme="minorHAnsi"/>
                <w:sz w:val="20"/>
                <w:szCs w:val="20"/>
              </w:rPr>
              <w:t xml:space="preserve">BISP, and other relevant </w:t>
            </w:r>
            <w:r w:rsidR="00B57DB2" w:rsidRPr="00CD613C">
              <w:rPr>
                <w:rFonts w:asciiTheme="minorHAnsi" w:hAnsiTheme="minorHAnsi" w:cstheme="minorHAnsi"/>
                <w:sz w:val="20"/>
                <w:szCs w:val="20"/>
              </w:rPr>
              <w:t xml:space="preserve">Government </w:t>
            </w:r>
            <w:r w:rsidRPr="00CD613C">
              <w:rPr>
                <w:rFonts w:asciiTheme="minorHAnsi" w:hAnsiTheme="minorHAnsi" w:cstheme="minorHAnsi"/>
                <w:sz w:val="20"/>
                <w:szCs w:val="20"/>
              </w:rPr>
              <w:t>ministries</w:t>
            </w:r>
          </w:p>
          <w:p w14:paraId="2869F0A5" w14:textId="5145F51B" w:rsidR="00987889" w:rsidRPr="00CD613C" w:rsidRDefault="00987889" w:rsidP="00987889">
            <w:pPr>
              <w:spacing w:line="259" w:lineRule="auto"/>
              <w:ind w:right="67"/>
              <w:rPr>
                <w:rFonts w:asciiTheme="minorHAnsi" w:hAnsiTheme="minorHAnsi" w:cstheme="minorHAnsi"/>
                <w:sz w:val="20"/>
                <w:szCs w:val="20"/>
              </w:rPr>
            </w:pPr>
          </w:p>
        </w:tc>
        <w:tc>
          <w:tcPr>
            <w:tcW w:w="261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3E2DD314" w14:textId="77777777" w:rsidR="00987889" w:rsidRPr="00CD613C" w:rsidRDefault="00987889" w:rsidP="00987889">
            <w:pPr>
              <w:spacing w:line="259" w:lineRule="auto"/>
              <w:ind w:right="61"/>
              <w:rPr>
                <w:rFonts w:asciiTheme="minorHAnsi" w:hAnsiTheme="minorHAnsi" w:cstheme="minorHAnsi"/>
                <w:sz w:val="20"/>
                <w:szCs w:val="20"/>
              </w:rPr>
            </w:pPr>
            <w:r w:rsidRPr="00CD613C">
              <w:rPr>
                <w:rFonts w:asciiTheme="minorHAnsi" w:hAnsiTheme="minorHAnsi" w:cstheme="minorHAnsi"/>
                <w:sz w:val="20"/>
                <w:szCs w:val="20"/>
              </w:rPr>
              <w:t>PAD, E&amp;S principles and obligations, Consultation process/SEP, ESMP, ESCP, GRM procedures, project information</w:t>
            </w:r>
          </w:p>
          <w:p w14:paraId="07DC1C90" w14:textId="107F7EA7" w:rsidR="00987889" w:rsidRPr="00CD613C" w:rsidRDefault="00987889" w:rsidP="00987889">
            <w:pPr>
              <w:spacing w:line="259" w:lineRule="auto"/>
              <w:ind w:right="61"/>
              <w:rPr>
                <w:rFonts w:asciiTheme="minorHAnsi" w:hAnsiTheme="minorHAnsi" w:cstheme="minorHAnsi"/>
                <w:sz w:val="20"/>
                <w:szCs w:val="20"/>
              </w:rPr>
            </w:pPr>
          </w:p>
        </w:tc>
        <w:tc>
          <w:tcPr>
            <w:tcW w:w="2632"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58042365" w14:textId="1F0BD026" w:rsidR="00987889" w:rsidRPr="00CD613C" w:rsidRDefault="00987889" w:rsidP="00987889">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Websites BISP</w:t>
            </w:r>
          </w:p>
          <w:p w14:paraId="26DA49C8" w14:textId="77777777" w:rsidR="00987889" w:rsidRPr="00CD613C" w:rsidRDefault="00987889" w:rsidP="00987889">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One-on-one meetings</w:t>
            </w:r>
          </w:p>
          <w:p w14:paraId="037B6A4E" w14:textId="37ED29F3" w:rsidR="00987889" w:rsidRPr="00CD613C" w:rsidRDefault="00987889" w:rsidP="00C1500A">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Consultation meetings</w:t>
            </w:r>
          </w:p>
        </w:tc>
      </w:tr>
      <w:tr w:rsidR="00987889" w:rsidRPr="00B12E2D" w14:paraId="4C7C40BF" w14:textId="77777777" w:rsidTr="00CD613C">
        <w:trPr>
          <w:trHeight w:val="755"/>
        </w:trPr>
        <w:tc>
          <w:tcPr>
            <w:tcW w:w="1880" w:type="dxa"/>
            <w:vMerge/>
            <w:tcBorders>
              <w:left w:val="single" w:sz="4" w:space="0" w:color="000000"/>
              <w:right w:val="single" w:sz="4" w:space="0" w:color="000000"/>
            </w:tcBorders>
            <w:shd w:val="clear" w:color="auto" w:fill="D9E2F3" w:themeFill="accent1" w:themeFillTint="33"/>
          </w:tcPr>
          <w:p w14:paraId="4A311914" w14:textId="77777777" w:rsidR="00987889" w:rsidRPr="00B12E2D" w:rsidRDefault="00987889" w:rsidP="00987889">
            <w:pPr>
              <w:spacing w:line="259" w:lineRule="auto"/>
              <w:ind w:left="15" w:right="42"/>
              <w:jc w:val="both"/>
              <w:rPr>
                <w:rFonts w:asciiTheme="minorHAnsi" w:hAnsiTheme="minorHAnsi" w:cstheme="minorHAnsi"/>
                <w:b/>
                <w:sz w:val="20"/>
                <w:szCs w:val="20"/>
              </w:rPr>
            </w:pPr>
          </w:p>
        </w:tc>
        <w:tc>
          <w:tcPr>
            <w:tcW w:w="208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38AA2F8C" w14:textId="42B559DD" w:rsidR="00987889" w:rsidRPr="00CD613C" w:rsidRDefault="00987889" w:rsidP="00C1500A">
            <w:pPr>
              <w:spacing w:line="259" w:lineRule="auto"/>
              <w:ind w:right="67"/>
              <w:rPr>
                <w:rFonts w:asciiTheme="minorHAnsi" w:hAnsiTheme="minorHAnsi" w:cstheme="minorHAnsi"/>
                <w:sz w:val="20"/>
                <w:szCs w:val="20"/>
              </w:rPr>
            </w:pPr>
            <w:r w:rsidRPr="00CD613C">
              <w:rPr>
                <w:rFonts w:asciiTheme="minorHAnsi" w:hAnsiTheme="minorHAnsi" w:cstheme="minorHAnsi"/>
                <w:sz w:val="20"/>
                <w:szCs w:val="20"/>
              </w:rPr>
              <w:t>Local communities and Vulnerable groups (including refugees, migrants,  minorities, women), Indigenous peoples (Kalash)</w:t>
            </w:r>
          </w:p>
          <w:p w14:paraId="73EEEB4B" w14:textId="77777777" w:rsidR="00987889" w:rsidRPr="00CD613C" w:rsidRDefault="00987889" w:rsidP="00C1500A">
            <w:pPr>
              <w:spacing w:line="259" w:lineRule="auto"/>
              <w:ind w:right="67"/>
              <w:rPr>
                <w:rFonts w:asciiTheme="minorHAnsi" w:hAnsiTheme="minorHAnsi" w:cstheme="minorHAnsi"/>
                <w:sz w:val="20"/>
                <w:szCs w:val="20"/>
              </w:rPr>
            </w:pPr>
          </w:p>
          <w:p w14:paraId="2FC5897E" w14:textId="77777777" w:rsidR="00987889" w:rsidRPr="00CD613C" w:rsidRDefault="00987889" w:rsidP="00C1500A">
            <w:pPr>
              <w:spacing w:line="259" w:lineRule="auto"/>
              <w:ind w:right="67"/>
              <w:rPr>
                <w:rFonts w:asciiTheme="minorHAnsi" w:hAnsiTheme="minorHAnsi" w:cstheme="minorHAnsi"/>
                <w:sz w:val="20"/>
                <w:szCs w:val="20"/>
              </w:rPr>
            </w:pPr>
          </w:p>
          <w:p w14:paraId="589BEA95" w14:textId="3337BE6D" w:rsidR="00987889" w:rsidRPr="00CD613C" w:rsidRDefault="00987889" w:rsidP="00C1500A">
            <w:pPr>
              <w:pStyle w:val="TableEntry"/>
              <w:ind w:right="67"/>
              <w:rPr>
                <w:rFonts w:asciiTheme="minorHAnsi" w:hAnsiTheme="minorHAnsi" w:cstheme="minorHAnsi"/>
                <w:sz w:val="20"/>
                <w:lang w:eastAsia="en-GB"/>
              </w:rPr>
            </w:pPr>
          </w:p>
        </w:tc>
        <w:tc>
          <w:tcPr>
            <w:tcW w:w="261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7083398E" w14:textId="1EF6D7A4" w:rsidR="00987889" w:rsidRPr="00CD613C" w:rsidRDefault="00987889" w:rsidP="00C1500A">
            <w:pPr>
              <w:spacing w:line="259" w:lineRule="auto"/>
              <w:ind w:right="67"/>
              <w:rPr>
                <w:rFonts w:asciiTheme="minorHAnsi" w:hAnsiTheme="minorHAnsi" w:cstheme="minorHAnsi"/>
                <w:sz w:val="20"/>
                <w:szCs w:val="20"/>
              </w:rPr>
            </w:pPr>
            <w:r w:rsidRPr="00CD613C">
              <w:rPr>
                <w:rFonts w:asciiTheme="minorHAnsi" w:hAnsiTheme="minorHAnsi" w:cstheme="minorHAnsi"/>
                <w:sz w:val="20"/>
                <w:szCs w:val="20"/>
              </w:rPr>
              <w:t>Regular updates on project activities and specific interventions for vulnerable groups (through BISP), ESMP, SEP and GRM procedures.</w:t>
            </w:r>
          </w:p>
        </w:tc>
        <w:tc>
          <w:tcPr>
            <w:tcW w:w="2632"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182DB255" w14:textId="77777777" w:rsidR="00987889" w:rsidRPr="00CD613C" w:rsidRDefault="00987889" w:rsidP="00987889">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Outreach through local community organizations</w:t>
            </w:r>
          </w:p>
          <w:p w14:paraId="2C1F15A3" w14:textId="77777777" w:rsidR="00987889" w:rsidRPr="00CD613C" w:rsidRDefault="00987889" w:rsidP="00987889">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 xml:space="preserve">Community sensitization sessions  </w:t>
            </w:r>
          </w:p>
          <w:p w14:paraId="3F8DCEE1" w14:textId="77777777" w:rsidR="00987889" w:rsidRPr="00CD613C" w:rsidRDefault="00987889" w:rsidP="00C1500A">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Public notices</w:t>
            </w:r>
          </w:p>
          <w:p w14:paraId="3E465E36" w14:textId="77777777" w:rsidR="00987889" w:rsidRPr="00CD613C" w:rsidRDefault="00987889" w:rsidP="00C1500A">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Press releases in the local media and on the project website</w:t>
            </w:r>
          </w:p>
          <w:p w14:paraId="089E6FBF" w14:textId="4C8948DD" w:rsidR="00987889" w:rsidRPr="00CD613C" w:rsidRDefault="00987889" w:rsidP="00C1500A">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Mobile loudspeakers, announcements in local mosques and communities</w:t>
            </w:r>
            <w:r w:rsidR="00C67597" w:rsidRPr="00CD613C">
              <w:rPr>
                <w:rFonts w:asciiTheme="minorHAnsi" w:hAnsiTheme="minorHAnsi" w:cstheme="minorHAnsi"/>
                <w:lang w:val="en-US" w:eastAsia="en-GB"/>
              </w:rPr>
              <w:t xml:space="preserve"> in local languages</w:t>
            </w:r>
          </w:p>
          <w:p w14:paraId="4131B825" w14:textId="288E82FC" w:rsidR="00987889" w:rsidRPr="00CD613C" w:rsidRDefault="00987889" w:rsidP="00C1500A">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Airing of key messages through h social protection programs on local FM radio, Television and text messages</w:t>
            </w:r>
          </w:p>
          <w:p w14:paraId="2B724167" w14:textId="77777777" w:rsidR="00987889" w:rsidRPr="00CD613C" w:rsidRDefault="00987889" w:rsidP="00C1500A">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Dissemination of information through social media</w:t>
            </w:r>
          </w:p>
          <w:p w14:paraId="7543FE35" w14:textId="025128B4" w:rsidR="00987889" w:rsidRPr="00CD613C" w:rsidRDefault="00987889" w:rsidP="00C1500A">
            <w:pPr>
              <w:pStyle w:val="ListParagraph"/>
              <w:spacing w:line="259" w:lineRule="auto"/>
              <w:ind w:left="131" w:right="67"/>
              <w:jc w:val="both"/>
              <w:rPr>
                <w:rFonts w:asciiTheme="minorHAnsi" w:hAnsiTheme="minorHAnsi" w:cstheme="minorHAnsi"/>
                <w:lang w:val="en-US" w:eastAsia="en-GB"/>
              </w:rPr>
            </w:pPr>
          </w:p>
        </w:tc>
      </w:tr>
      <w:tr w:rsidR="00987889" w:rsidRPr="00B12E2D" w14:paraId="10373957" w14:textId="77777777" w:rsidTr="00CD613C">
        <w:trPr>
          <w:trHeight w:val="755"/>
        </w:trPr>
        <w:tc>
          <w:tcPr>
            <w:tcW w:w="1880" w:type="dxa"/>
            <w:vMerge/>
            <w:tcBorders>
              <w:left w:val="single" w:sz="4" w:space="0" w:color="000000"/>
              <w:right w:val="single" w:sz="4" w:space="0" w:color="000000"/>
            </w:tcBorders>
            <w:shd w:val="clear" w:color="auto" w:fill="D9E2F3" w:themeFill="accent1" w:themeFillTint="33"/>
          </w:tcPr>
          <w:p w14:paraId="6EF3B0B1" w14:textId="77777777" w:rsidR="00987889" w:rsidRPr="00B12E2D" w:rsidRDefault="00987889" w:rsidP="00987889">
            <w:pPr>
              <w:pStyle w:val="ListParagraph"/>
              <w:spacing w:line="259" w:lineRule="auto"/>
              <w:ind w:left="131" w:right="67"/>
              <w:jc w:val="both"/>
              <w:rPr>
                <w:rFonts w:asciiTheme="minorHAnsi" w:hAnsiTheme="minorHAnsi" w:cstheme="minorHAnsi"/>
                <w:lang w:val="en-US" w:eastAsia="en-US"/>
              </w:rPr>
            </w:pPr>
          </w:p>
        </w:tc>
        <w:tc>
          <w:tcPr>
            <w:tcW w:w="208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15CE66B2" w14:textId="583268C5" w:rsidR="00987889" w:rsidRPr="00CD613C" w:rsidRDefault="00987889" w:rsidP="00F46085">
            <w:pPr>
              <w:spacing w:line="259" w:lineRule="auto"/>
              <w:ind w:right="67"/>
              <w:rPr>
                <w:rFonts w:asciiTheme="minorHAnsi" w:hAnsiTheme="minorHAnsi" w:cstheme="minorHAnsi"/>
                <w:sz w:val="20"/>
                <w:szCs w:val="20"/>
              </w:rPr>
            </w:pPr>
            <w:r w:rsidRPr="00CD613C">
              <w:rPr>
                <w:rFonts w:asciiTheme="minorHAnsi" w:hAnsiTheme="minorHAnsi" w:cstheme="minorHAnsi"/>
                <w:sz w:val="20"/>
                <w:szCs w:val="20"/>
              </w:rPr>
              <w:t>Other ministries (</w:t>
            </w:r>
            <w:r w:rsidR="00F46085">
              <w:rPr>
                <w:rFonts w:asciiTheme="minorHAnsi" w:hAnsiTheme="minorHAnsi" w:cstheme="minorHAnsi"/>
                <w:sz w:val="20"/>
                <w:szCs w:val="20"/>
              </w:rPr>
              <w:t>IT, Climate Change</w:t>
            </w:r>
            <w:r w:rsidRPr="00CD613C">
              <w:rPr>
                <w:rFonts w:asciiTheme="minorHAnsi" w:hAnsiTheme="minorHAnsi" w:cstheme="minorHAnsi"/>
                <w:sz w:val="20"/>
                <w:szCs w:val="20"/>
              </w:rPr>
              <w:t xml:space="preserve"> MoNHSR&amp;C)and relevant public agencies (Federal and Provincial EPAs,)</w:t>
            </w:r>
          </w:p>
        </w:tc>
        <w:tc>
          <w:tcPr>
            <w:tcW w:w="261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2A467FD3" w14:textId="39EC92FD" w:rsidR="00987889" w:rsidRPr="00CD613C" w:rsidRDefault="00987889" w:rsidP="00987889">
            <w:pPr>
              <w:spacing w:line="259" w:lineRule="auto"/>
              <w:ind w:right="61"/>
              <w:rPr>
                <w:rFonts w:asciiTheme="minorHAnsi" w:hAnsiTheme="minorHAnsi" w:cstheme="minorHAnsi"/>
                <w:sz w:val="20"/>
                <w:szCs w:val="20"/>
              </w:rPr>
            </w:pPr>
            <w:r w:rsidRPr="00CD613C">
              <w:rPr>
                <w:rFonts w:asciiTheme="minorHAnsi" w:hAnsiTheme="minorHAnsi" w:cstheme="minorHAnsi"/>
                <w:sz w:val="20"/>
                <w:szCs w:val="20"/>
              </w:rPr>
              <w:t>Project overview, Progress reports, ESMP, SEP and GRM procedures.</w:t>
            </w:r>
          </w:p>
        </w:tc>
        <w:tc>
          <w:tcPr>
            <w:tcW w:w="2632"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43CFCB20" w14:textId="77777777" w:rsidR="00987889" w:rsidRPr="00CD613C" w:rsidRDefault="00987889" w:rsidP="00987889">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Consultation meetings</w:t>
            </w:r>
          </w:p>
          <w:p w14:paraId="15B074F3" w14:textId="77777777" w:rsidR="00987889" w:rsidRPr="00CD613C" w:rsidRDefault="00987889" w:rsidP="00987889">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Electronic publications</w:t>
            </w:r>
          </w:p>
          <w:p w14:paraId="6DA28E3A" w14:textId="2D835E74" w:rsidR="00987889" w:rsidRPr="00CD613C" w:rsidRDefault="00987889" w:rsidP="00987889">
            <w:pPr>
              <w:pStyle w:val="ListParagraph"/>
              <w:spacing w:line="259" w:lineRule="auto"/>
              <w:ind w:left="131" w:right="67"/>
              <w:rPr>
                <w:rFonts w:asciiTheme="minorHAnsi" w:hAnsiTheme="minorHAnsi" w:cstheme="minorHAnsi"/>
                <w:lang w:val="en-US" w:eastAsia="en-GB"/>
              </w:rPr>
            </w:pPr>
            <w:r w:rsidRPr="00CD613C">
              <w:rPr>
                <w:rFonts w:asciiTheme="minorHAnsi" w:hAnsiTheme="minorHAnsi" w:cstheme="minorHAnsi"/>
                <w:lang w:val="en-US" w:eastAsia="en-GB"/>
              </w:rPr>
              <w:t>Information leaflets and brochures</w:t>
            </w:r>
          </w:p>
        </w:tc>
      </w:tr>
      <w:tr w:rsidR="00987889" w:rsidRPr="00B12E2D" w14:paraId="12A881A9" w14:textId="77777777" w:rsidTr="00CD613C">
        <w:trPr>
          <w:trHeight w:val="755"/>
        </w:trPr>
        <w:tc>
          <w:tcPr>
            <w:tcW w:w="1880" w:type="dxa"/>
            <w:vMerge/>
            <w:tcBorders>
              <w:left w:val="single" w:sz="4" w:space="0" w:color="000000"/>
              <w:right w:val="single" w:sz="4" w:space="0" w:color="000000"/>
            </w:tcBorders>
            <w:shd w:val="clear" w:color="auto" w:fill="D9E2F3" w:themeFill="accent1" w:themeFillTint="33"/>
          </w:tcPr>
          <w:p w14:paraId="6D001A78" w14:textId="77777777" w:rsidR="00987889" w:rsidRPr="00B12E2D" w:rsidRDefault="00987889" w:rsidP="00987889">
            <w:pPr>
              <w:pStyle w:val="ListParagraph"/>
              <w:spacing w:line="259" w:lineRule="auto"/>
              <w:ind w:left="131" w:right="67"/>
              <w:jc w:val="both"/>
              <w:rPr>
                <w:rFonts w:asciiTheme="minorHAnsi" w:hAnsiTheme="minorHAnsi" w:cstheme="minorHAnsi"/>
                <w:lang w:val="en-US" w:eastAsia="en-US"/>
              </w:rPr>
            </w:pPr>
          </w:p>
        </w:tc>
        <w:tc>
          <w:tcPr>
            <w:tcW w:w="208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38045525" w14:textId="23CB4941" w:rsidR="00987889" w:rsidRPr="00CD613C" w:rsidRDefault="00987889" w:rsidP="00987889">
            <w:pPr>
              <w:spacing w:line="259" w:lineRule="auto"/>
              <w:rPr>
                <w:rFonts w:asciiTheme="minorHAnsi" w:hAnsiTheme="minorHAnsi" w:cstheme="minorHAnsi"/>
                <w:sz w:val="20"/>
                <w:szCs w:val="20"/>
              </w:rPr>
            </w:pPr>
            <w:r w:rsidRPr="00CD613C">
              <w:rPr>
                <w:rFonts w:asciiTheme="minorHAnsi" w:hAnsiTheme="minorHAnsi" w:cstheme="minorHAnsi"/>
                <w:sz w:val="20"/>
                <w:szCs w:val="20"/>
              </w:rPr>
              <w:t>International donor agencies</w:t>
            </w:r>
          </w:p>
        </w:tc>
        <w:tc>
          <w:tcPr>
            <w:tcW w:w="261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1943477B" w14:textId="719BFA74" w:rsidR="00987889" w:rsidRPr="00CD613C" w:rsidRDefault="00987889" w:rsidP="00987889">
            <w:pPr>
              <w:spacing w:line="259" w:lineRule="auto"/>
              <w:ind w:right="61"/>
              <w:rPr>
                <w:rFonts w:asciiTheme="minorHAnsi" w:hAnsiTheme="minorHAnsi" w:cstheme="minorHAnsi"/>
                <w:sz w:val="20"/>
                <w:szCs w:val="20"/>
              </w:rPr>
            </w:pPr>
            <w:r w:rsidRPr="00CD613C">
              <w:rPr>
                <w:rFonts w:asciiTheme="minorHAnsi" w:hAnsiTheme="minorHAnsi" w:cstheme="minorHAnsi"/>
                <w:sz w:val="20"/>
                <w:szCs w:val="20"/>
              </w:rPr>
              <w:t>Scope of Project, social protection interventions,</w:t>
            </w:r>
            <w:r w:rsidRPr="00CD613C" w:rsidDel="0029189E">
              <w:rPr>
                <w:rFonts w:asciiTheme="minorHAnsi" w:hAnsiTheme="minorHAnsi" w:cstheme="minorHAnsi"/>
                <w:sz w:val="20"/>
                <w:szCs w:val="20"/>
              </w:rPr>
              <w:t xml:space="preserve"> </w:t>
            </w:r>
            <w:r w:rsidRPr="00CD613C">
              <w:rPr>
                <w:rFonts w:asciiTheme="minorHAnsi" w:hAnsiTheme="minorHAnsi" w:cstheme="minorHAnsi"/>
                <w:sz w:val="20"/>
                <w:szCs w:val="20"/>
              </w:rPr>
              <w:t xml:space="preserve">opportunities for  collaboration, regular </w:t>
            </w:r>
            <w:r w:rsidRPr="00CD613C">
              <w:rPr>
                <w:rFonts w:asciiTheme="minorHAnsi" w:hAnsiTheme="minorHAnsi" w:cstheme="minorHAnsi"/>
                <w:sz w:val="20"/>
                <w:szCs w:val="20"/>
              </w:rPr>
              <w:lastRenderedPageBreak/>
              <w:t>updates on project progress, ESMP, updated SEP and its implementation</w:t>
            </w:r>
          </w:p>
        </w:tc>
        <w:tc>
          <w:tcPr>
            <w:tcW w:w="2632"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725B4A07" w14:textId="77777777" w:rsidR="00987889" w:rsidRPr="00CD613C" w:rsidRDefault="00987889" w:rsidP="00987889">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lastRenderedPageBreak/>
              <w:t xml:space="preserve">Bi Annual Consultative sessions with agencies to create synergies in the </w:t>
            </w:r>
            <w:r w:rsidRPr="00CD613C">
              <w:rPr>
                <w:rFonts w:asciiTheme="minorHAnsi" w:hAnsiTheme="minorHAnsi" w:cstheme="minorHAnsi"/>
                <w:lang w:val="en-US" w:eastAsia="en-GB"/>
              </w:rPr>
              <w:lastRenderedPageBreak/>
              <w:t>work undertaken and avoid duplication of efforts</w:t>
            </w:r>
          </w:p>
          <w:p w14:paraId="7C7CA57B" w14:textId="77777777" w:rsidR="00987889" w:rsidRPr="00CD613C" w:rsidRDefault="00987889" w:rsidP="00987889">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Monthly updates through emails</w:t>
            </w:r>
          </w:p>
          <w:p w14:paraId="451A07C2" w14:textId="5A1BEDBF" w:rsidR="00987889" w:rsidRPr="00CD613C" w:rsidRDefault="00987889" w:rsidP="00C1500A">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 xml:space="preserve"> Interagency forums and virtual meetings.</w:t>
            </w:r>
          </w:p>
        </w:tc>
      </w:tr>
      <w:tr w:rsidR="00987889" w:rsidRPr="00B12E2D" w14:paraId="4BEFE8E8" w14:textId="77777777" w:rsidTr="00CD613C">
        <w:trPr>
          <w:trHeight w:val="755"/>
        </w:trPr>
        <w:tc>
          <w:tcPr>
            <w:tcW w:w="1880" w:type="dxa"/>
            <w:vMerge/>
            <w:tcBorders>
              <w:left w:val="single" w:sz="4" w:space="0" w:color="000000"/>
              <w:right w:val="single" w:sz="4" w:space="0" w:color="000000"/>
            </w:tcBorders>
            <w:shd w:val="clear" w:color="auto" w:fill="D9E2F3" w:themeFill="accent1" w:themeFillTint="33"/>
          </w:tcPr>
          <w:p w14:paraId="0C1FF816" w14:textId="77777777" w:rsidR="00987889" w:rsidRPr="00B12E2D" w:rsidRDefault="00987889" w:rsidP="00987889">
            <w:pPr>
              <w:pStyle w:val="ListParagraph"/>
              <w:spacing w:line="259" w:lineRule="auto"/>
              <w:ind w:left="131" w:right="67"/>
              <w:jc w:val="both"/>
              <w:rPr>
                <w:rFonts w:asciiTheme="minorHAnsi" w:hAnsiTheme="minorHAnsi" w:cstheme="minorHAnsi"/>
                <w:lang w:val="en-US" w:eastAsia="en-US"/>
              </w:rPr>
            </w:pPr>
          </w:p>
        </w:tc>
        <w:tc>
          <w:tcPr>
            <w:tcW w:w="208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5C677EFD" w14:textId="77777777" w:rsidR="00987889" w:rsidRPr="00CD613C" w:rsidRDefault="00987889" w:rsidP="00F46085">
            <w:pPr>
              <w:spacing w:line="259" w:lineRule="auto"/>
              <w:ind w:right="67"/>
              <w:rPr>
                <w:rFonts w:asciiTheme="minorHAnsi" w:hAnsiTheme="minorHAnsi" w:cstheme="minorHAnsi"/>
                <w:sz w:val="20"/>
                <w:szCs w:val="20"/>
              </w:rPr>
            </w:pPr>
            <w:r w:rsidRPr="00CD613C">
              <w:rPr>
                <w:rFonts w:asciiTheme="minorHAnsi" w:hAnsiTheme="minorHAnsi" w:cstheme="minorHAnsi"/>
                <w:sz w:val="20"/>
                <w:szCs w:val="20"/>
              </w:rPr>
              <w:t>NGOs, Media representatives</w:t>
            </w:r>
          </w:p>
          <w:p w14:paraId="097FAA92" w14:textId="77777777" w:rsidR="00987889" w:rsidRPr="00CD613C" w:rsidRDefault="00987889" w:rsidP="00F46085">
            <w:pPr>
              <w:spacing w:line="259" w:lineRule="auto"/>
              <w:ind w:right="67"/>
              <w:rPr>
                <w:rFonts w:asciiTheme="minorHAnsi" w:hAnsiTheme="minorHAnsi" w:cstheme="minorHAnsi"/>
                <w:sz w:val="20"/>
                <w:szCs w:val="20"/>
              </w:rPr>
            </w:pPr>
            <w:r w:rsidRPr="00CD613C">
              <w:rPr>
                <w:rFonts w:asciiTheme="minorHAnsi" w:hAnsiTheme="minorHAnsi" w:cstheme="minorHAnsi"/>
                <w:sz w:val="20"/>
                <w:szCs w:val="20"/>
              </w:rPr>
              <w:t>Health agencies, Academics,</w:t>
            </w:r>
          </w:p>
          <w:p w14:paraId="417D1479" w14:textId="2CF89880" w:rsidR="00987889" w:rsidRPr="00CD613C" w:rsidRDefault="00987889" w:rsidP="00F46085">
            <w:pPr>
              <w:spacing w:line="259" w:lineRule="auto"/>
              <w:ind w:right="67"/>
              <w:rPr>
                <w:rFonts w:asciiTheme="minorHAnsi" w:hAnsiTheme="minorHAnsi" w:cstheme="minorHAnsi"/>
                <w:sz w:val="20"/>
                <w:szCs w:val="20"/>
              </w:rPr>
            </w:pPr>
            <w:r w:rsidRPr="00CD613C">
              <w:rPr>
                <w:rFonts w:asciiTheme="minorHAnsi" w:hAnsiTheme="minorHAnsi" w:cstheme="minorHAnsi"/>
                <w:sz w:val="20"/>
                <w:szCs w:val="20"/>
              </w:rPr>
              <w:t>Organizations /philanthropies working on social protection</w:t>
            </w:r>
          </w:p>
        </w:tc>
        <w:tc>
          <w:tcPr>
            <w:tcW w:w="261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76872D70" w14:textId="57FF2B22" w:rsidR="00987889" w:rsidRPr="00CD613C" w:rsidRDefault="00987889" w:rsidP="00C1500A">
            <w:pPr>
              <w:spacing w:line="259" w:lineRule="auto"/>
              <w:ind w:right="67"/>
              <w:jc w:val="both"/>
              <w:rPr>
                <w:rFonts w:asciiTheme="minorHAnsi" w:hAnsiTheme="minorHAnsi" w:cstheme="minorHAnsi"/>
                <w:sz w:val="20"/>
                <w:szCs w:val="20"/>
              </w:rPr>
            </w:pPr>
            <w:r w:rsidRPr="00CD613C">
              <w:rPr>
                <w:rFonts w:asciiTheme="minorHAnsi" w:hAnsiTheme="minorHAnsi" w:cstheme="minorHAnsi"/>
                <w:sz w:val="20"/>
                <w:szCs w:val="20"/>
              </w:rPr>
              <w:t>Scope of Project, social protection interventions, opportunities for collaboration, ESMP, updated SEP and GRM procedures.</w:t>
            </w:r>
          </w:p>
        </w:tc>
        <w:tc>
          <w:tcPr>
            <w:tcW w:w="2632"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1E53AB0C" w14:textId="77777777" w:rsidR="00987889" w:rsidRPr="00CD613C" w:rsidRDefault="00987889" w:rsidP="00C1500A">
            <w:pPr>
              <w:pStyle w:val="ListParagraph"/>
              <w:numPr>
                <w:ilvl w:val="0"/>
                <w:numId w:val="8"/>
              </w:numPr>
              <w:spacing w:line="259" w:lineRule="auto"/>
              <w:ind w:left="0" w:right="67" w:hanging="131"/>
              <w:jc w:val="both"/>
              <w:rPr>
                <w:rFonts w:asciiTheme="minorHAnsi" w:hAnsiTheme="minorHAnsi" w:cstheme="minorHAnsi"/>
                <w:lang w:val="en-US" w:eastAsia="en-GB"/>
              </w:rPr>
            </w:pPr>
            <w:r w:rsidRPr="00CD613C">
              <w:rPr>
                <w:rFonts w:asciiTheme="minorHAnsi" w:hAnsiTheme="minorHAnsi" w:cstheme="minorHAnsi"/>
                <w:lang w:val="en-US" w:eastAsia="en-GB"/>
              </w:rPr>
              <w:t>Information Resource portal on project website</w:t>
            </w:r>
          </w:p>
          <w:p w14:paraId="3AE70677" w14:textId="694BDC6A" w:rsidR="00987889" w:rsidRPr="00CD613C" w:rsidRDefault="00987889" w:rsidP="00C1500A">
            <w:pPr>
              <w:pStyle w:val="ListParagraph"/>
              <w:numPr>
                <w:ilvl w:val="0"/>
                <w:numId w:val="8"/>
              </w:numPr>
              <w:spacing w:line="259" w:lineRule="auto"/>
              <w:ind w:left="0" w:right="67" w:hanging="131"/>
              <w:jc w:val="both"/>
              <w:rPr>
                <w:rFonts w:asciiTheme="minorHAnsi" w:hAnsiTheme="minorHAnsi" w:cstheme="minorHAnsi"/>
                <w:lang w:val="en-US" w:eastAsia="en-GB"/>
              </w:rPr>
            </w:pPr>
            <w:r w:rsidRPr="00CD613C">
              <w:rPr>
                <w:rFonts w:asciiTheme="minorHAnsi" w:hAnsiTheme="minorHAnsi" w:cstheme="minorHAnsi"/>
                <w:lang w:val="en-US" w:eastAsia="en-GB"/>
              </w:rPr>
              <w:t>Bi-Annual Project Dissemination Workshops</w:t>
            </w:r>
          </w:p>
        </w:tc>
      </w:tr>
      <w:tr w:rsidR="00987889" w:rsidRPr="00B12E2D" w14:paraId="1E6E2995" w14:textId="77777777" w:rsidTr="00CD613C">
        <w:trPr>
          <w:trHeight w:val="755"/>
        </w:trPr>
        <w:tc>
          <w:tcPr>
            <w:tcW w:w="1880" w:type="dxa"/>
            <w:vMerge/>
            <w:tcBorders>
              <w:left w:val="single" w:sz="4" w:space="0" w:color="000000"/>
              <w:right w:val="single" w:sz="4" w:space="0" w:color="000000"/>
            </w:tcBorders>
            <w:shd w:val="clear" w:color="auto" w:fill="D9E2F3" w:themeFill="accent1" w:themeFillTint="33"/>
          </w:tcPr>
          <w:p w14:paraId="541E21E3" w14:textId="77777777" w:rsidR="00987889" w:rsidRPr="00B12E2D" w:rsidRDefault="00987889" w:rsidP="00987889">
            <w:pPr>
              <w:pStyle w:val="ListParagraph"/>
              <w:spacing w:line="259" w:lineRule="auto"/>
              <w:ind w:left="131" w:right="67"/>
              <w:jc w:val="both"/>
              <w:rPr>
                <w:rFonts w:asciiTheme="minorHAnsi" w:hAnsiTheme="minorHAnsi" w:cstheme="minorHAnsi"/>
                <w:lang w:val="en-US" w:eastAsia="en-US"/>
              </w:rPr>
            </w:pPr>
          </w:p>
        </w:tc>
        <w:tc>
          <w:tcPr>
            <w:tcW w:w="208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2306D769" w14:textId="14806D13" w:rsidR="00987889" w:rsidRPr="00CD613C" w:rsidRDefault="00987889" w:rsidP="00C1500A">
            <w:pPr>
              <w:spacing w:line="259" w:lineRule="auto"/>
              <w:ind w:right="67"/>
              <w:jc w:val="both"/>
              <w:rPr>
                <w:rFonts w:asciiTheme="minorHAnsi" w:hAnsiTheme="minorHAnsi" w:cstheme="minorHAnsi"/>
                <w:sz w:val="20"/>
                <w:szCs w:val="20"/>
              </w:rPr>
            </w:pPr>
            <w:r w:rsidRPr="00CD613C">
              <w:rPr>
                <w:rFonts w:asciiTheme="minorHAnsi" w:hAnsiTheme="minorHAnsi" w:cstheme="minorHAnsi"/>
                <w:sz w:val="20"/>
                <w:szCs w:val="20"/>
              </w:rPr>
              <w:t>BISP beneficiaries</w:t>
            </w:r>
          </w:p>
        </w:tc>
        <w:tc>
          <w:tcPr>
            <w:tcW w:w="261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1DE53C15" w14:textId="77777777" w:rsidR="00987889" w:rsidRPr="00CD613C" w:rsidRDefault="00987889" w:rsidP="00C1500A">
            <w:pPr>
              <w:spacing w:line="259" w:lineRule="auto"/>
              <w:ind w:right="67"/>
              <w:jc w:val="both"/>
              <w:rPr>
                <w:rFonts w:asciiTheme="minorHAnsi" w:hAnsiTheme="minorHAnsi" w:cstheme="minorHAnsi"/>
                <w:sz w:val="20"/>
                <w:szCs w:val="20"/>
              </w:rPr>
            </w:pPr>
            <w:r w:rsidRPr="00CD613C">
              <w:rPr>
                <w:rFonts w:asciiTheme="minorHAnsi" w:hAnsiTheme="minorHAnsi" w:cstheme="minorHAnsi"/>
                <w:sz w:val="20"/>
                <w:szCs w:val="20"/>
              </w:rPr>
              <w:t>Relevant project information related to cash disbursement timings, venues and protocols; updated SEP and GRM procedures.</w:t>
            </w:r>
          </w:p>
          <w:p w14:paraId="588297BB" w14:textId="77777777" w:rsidR="00987889" w:rsidRPr="00CD613C" w:rsidRDefault="00987889" w:rsidP="00C1500A">
            <w:pPr>
              <w:spacing w:line="259" w:lineRule="auto"/>
              <w:ind w:right="67"/>
              <w:jc w:val="both"/>
              <w:rPr>
                <w:rFonts w:asciiTheme="minorHAnsi" w:hAnsiTheme="minorHAnsi" w:cstheme="minorHAnsi"/>
                <w:sz w:val="20"/>
                <w:szCs w:val="20"/>
              </w:rPr>
            </w:pPr>
          </w:p>
        </w:tc>
        <w:tc>
          <w:tcPr>
            <w:tcW w:w="2632"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7E3EC4B9" w14:textId="77777777" w:rsidR="00987889" w:rsidRPr="00CD613C" w:rsidRDefault="00987889" w:rsidP="00F46085">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SMS</w:t>
            </w:r>
          </w:p>
          <w:p w14:paraId="490DD7E8" w14:textId="77777777" w:rsidR="00987889" w:rsidRPr="00CD613C" w:rsidRDefault="00987889" w:rsidP="00F46085">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 xml:space="preserve">BISP beneficiary </w:t>
            </w:r>
          </w:p>
          <w:p w14:paraId="3320ABEF" w14:textId="77777777" w:rsidR="00987889" w:rsidRPr="00CD613C" w:rsidRDefault="00987889" w:rsidP="00F46085">
            <w:pPr>
              <w:pStyle w:val="ListParagraph"/>
              <w:spacing w:line="259" w:lineRule="auto"/>
              <w:ind w:left="131" w:right="67"/>
              <w:rPr>
                <w:rFonts w:asciiTheme="minorHAnsi" w:hAnsiTheme="minorHAnsi" w:cstheme="minorHAnsi"/>
                <w:lang w:val="en-US" w:eastAsia="en-GB"/>
              </w:rPr>
            </w:pPr>
            <w:r w:rsidRPr="00CD613C">
              <w:rPr>
                <w:rFonts w:asciiTheme="minorHAnsi" w:hAnsiTheme="minorHAnsi" w:cstheme="minorHAnsi"/>
                <w:lang w:val="en-US" w:eastAsia="en-GB"/>
              </w:rPr>
              <w:t>committees and their local field offices</w:t>
            </w:r>
          </w:p>
          <w:p w14:paraId="0770C2B3" w14:textId="77777777" w:rsidR="00987889" w:rsidRPr="00CD613C" w:rsidRDefault="00987889" w:rsidP="00F46085">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Mosque announcements</w:t>
            </w:r>
          </w:p>
          <w:p w14:paraId="2503D0CE" w14:textId="0BE9FC76" w:rsidR="00987889" w:rsidRPr="00CD613C" w:rsidRDefault="00987889" w:rsidP="00F46085">
            <w:pPr>
              <w:pStyle w:val="ListParagraph"/>
              <w:spacing w:line="259" w:lineRule="auto"/>
              <w:ind w:left="131" w:right="67"/>
              <w:rPr>
                <w:rFonts w:asciiTheme="minorHAnsi" w:hAnsiTheme="minorHAnsi" w:cstheme="minorHAnsi"/>
                <w:lang w:val="en-US" w:eastAsia="en-GB"/>
              </w:rPr>
            </w:pPr>
            <w:r w:rsidRPr="00CD613C">
              <w:rPr>
                <w:rFonts w:asciiTheme="minorHAnsi" w:hAnsiTheme="minorHAnsi" w:cstheme="minorHAnsi"/>
                <w:lang w:val="en-US" w:eastAsia="en-GB"/>
              </w:rPr>
              <w:t>Local influentials                 (councilors, community workers etc.)</w:t>
            </w:r>
          </w:p>
        </w:tc>
      </w:tr>
      <w:tr w:rsidR="00987889" w:rsidRPr="00B12E2D" w14:paraId="4AE5B605" w14:textId="77777777" w:rsidTr="00CD613C">
        <w:trPr>
          <w:trHeight w:val="755"/>
        </w:trPr>
        <w:tc>
          <w:tcPr>
            <w:tcW w:w="1880" w:type="dxa"/>
            <w:vMerge/>
            <w:tcBorders>
              <w:left w:val="single" w:sz="4" w:space="0" w:color="000000"/>
              <w:right w:val="single" w:sz="4" w:space="0" w:color="000000"/>
            </w:tcBorders>
            <w:shd w:val="clear" w:color="auto" w:fill="D9E2F3" w:themeFill="accent1" w:themeFillTint="33"/>
          </w:tcPr>
          <w:p w14:paraId="7F164B49" w14:textId="77777777" w:rsidR="00987889" w:rsidRPr="00B12E2D" w:rsidRDefault="00987889" w:rsidP="00987889">
            <w:pPr>
              <w:pStyle w:val="ListParagraph"/>
              <w:spacing w:line="259" w:lineRule="auto"/>
              <w:ind w:left="131" w:right="67"/>
              <w:jc w:val="both"/>
              <w:rPr>
                <w:rFonts w:asciiTheme="minorHAnsi" w:hAnsiTheme="minorHAnsi" w:cstheme="minorHAnsi"/>
                <w:lang w:val="en-US" w:eastAsia="en-US"/>
              </w:rPr>
            </w:pPr>
          </w:p>
        </w:tc>
        <w:tc>
          <w:tcPr>
            <w:tcW w:w="208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15532D7A" w14:textId="57B8D8A0" w:rsidR="00987889" w:rsidRPr="00CD613C" w:rsidRDefault="00987889" w:rsidP="00987889">
            <w:pPr>
              <w:spacing w:line="259" w:lineRule="auto"/>
              <w:rPr>
                <w:rFonts w:asciiTheme="minorHAnsi" w:hAnsiTheme="minorHAnsi" w:cstheme="minorHAnsi"/>
                <w:sz w:val="20"/>
                <w:szCs w:val="20"/>
              </w:rPr>
            </w:pPr>
            <w:r w:rsidRPr="00CD613C">
              <w:rPr>
                <w:rFonts w:asciiTheme="minorHAnsi" w:hAnsiTheme="minorHAnsi" w:cstheme="minorHAnsi"/>
                <w:sz w:val="20"/>
                <w:szCs w:val="20"/>
              </w:rPr>
              <w:t xml:space="preserve">General public interested </w:t>
            </w:r>
            <w:r w:rsidR="008F5EE1" w:rsidRPr="00CD613C">
              <w:rPr>
                <w:rFonts w:asciiTheme="minorHAnsi" w:hAnsiTheme="minorHAnsi" w:cstheme="minorHAnsi"/>
                <w:sz w:val="20"/>
                <w:szCs w:val="20"/>
              </w:rPr>
              <w:t xml:space="preserve">in </w:t>
            </w:r>
            <w:r w:rsidRPr="00CD613C">
              <w:rPr>
                <w:rFonts w:asciiTheme="minorHAnsi" w:hAnsiTheme="minorHAnsi" w:cstheme="minorHAnsi"/>
                <w:sz w:val="20"/>
                <w:szCs w:val="20"/>
              </w:rPr>
              <w:t xml:space="preserve">education and nutrition, school children and their parents, </w:t>
            </w:r>
          </w:p>
        </w:tc>
        <w:tc>
          <w:tcPr>
            <w:tcW w:w="2610"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5948D1E0" w14:textId="79800A5F" w:rsidR="00C67597" w:rsidRPr="00CD613C" w:rsidRDefault="00C67597" w:rsidP="00C67597">
            <w:pPr>
              <w:rPr>
                <w:rFonts w:asciiTheme="minorHAnsi" w:hAnsiTheme="minorHAnsi" w:cstheme="minorHAnsi"/>
                <w:sz w:val="20"/>
                <w:szCs w:val="20"/>
              </w:rPr>
            </w:pPr>
            <w:r w:rsidRPr="00CD613C">
              <w:rPr>
                <w:rFonts w:asciiTheme="minorHAnsi" w:hAnsiTheme="minorHAnsi" w:cstheme="minorHAnsi"/>
                <w:sz w:val="20"/>
                <w:szCs w:val="20"/>
              </w:rPr>
              <w:t>Informat</w:t>
            </w:r>
            <w:r w:rsidR="009050DD" w:rsidRPr="00CD613C">
              <w:rPr>
                <w:rFonts w:asciiTheme="minorHAnsi" w:hAnsiTheme="minorHAnsi" w:cstheme="minorHAnsi"/>
                <w:sz w:val="20"/>
                <w:szCs w:val="20"/>
              </w:rPr>
              <w:t>i</w:t>
            </w:r>
            <w:r w:rsidRPr="00CD613C">
              <w:rPr>
                <w:rFonts w:asciiTheme="minorHAnsi" w:hAnsiTheme="minorHAnsi" w:cstheme="minorHAnsi"/>
                <w:sz w:val="20"/>
                <w:szCs w:val="20"/>
              </w:rPr>
              <w:t>on on the Ehsas Nashonuma Programme providing food underprivileged children and prevent their malnourishment and stunting of growt</w:t>
            </w:r>
            <w:r w:rsidR="009050DD" w:rsidRPr="00CD613C">
              <w:rPr>
                <w:rFonts w:asciiTheme="minorHAnsi" w:hAnsiTheme="minorHAnsi" w:cstheme="minorHAnsi"/>
                <w:sz w:val="20"/>
                <w:szCs w:val="20"/>
              </w:rPr>
              <w:t>h and the</w:t>
            </w:r>
            <w:r w:rsidRPr="00CD613C">
              <w:rPr>
                <w:rFonts w:asciiTheme="minorHAnsi" w:hAnsiTheme="minorHAnsi" w:cstheme="minorHAnsi"/>
                <w:sz w:val="20"/>
                <w:szCs w:val="20"/>
              </w:rPr>
              <w:t xml:space="preserve"> </w:t>
            </w:r>
            <w:r w:rsidR="009050DD" w:rsidRPr="00CD613C">
              <w:rPr>
                <w:rFonts w:asciiTheme="minorHAnsi" w:hAnsiTheme="minorHAnsi"/>
                <w:bCs/>
                <w:sz w:val="20"/>
                <w:szCs w:val="20"/>
              </w:rPr>
              <w:t>Waseela-e-Taleem Programme,</w:t>
            </w:r>
          </w:p>
          <w:p w14:paraId="330461D6" w14:textId="5FB713FC" w:rsidR="00987889" w:rsidRPr="00CD613C" w:rsidRDefault="00987889" w:rsidP="00987889">
            <w:pPr>
              <w:spacing w:line="259" w:lineRule="auto"/>
              <w:ind w:right="61"/>
              <w:rPr>
                <w:rFonts w:asciiTheme="minorHAnsi" w:hAnsiTheme="minorHAnsi" w:cstheme="minorHAnsi"/>
                <w:sz w:val="20"/>
                <w:szCs w:val="20"/>
              </w:rPr>
            </w:pPr>
            <w:r w:rsidRPr="00CD613C">
              <w:rPr>
                <w:rFonts w:asciiTheme="minorHAnsi" w:hAnsiTheme="minorHAnsi" w:cstheme="minorHAnsi"/>
                <w:sz w:val="20"/>
                <w:szCs w:val="20"/>
              </w:rPr>
              <w:t xml:space="preserve">FAQs, updated SEP and GRM procedures </w:t>
            </w:r>
          </w:p>
        </w:tc>
        <w:tc>
          <w:tcPr>
            <w:tcW w:w="2632"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265E1B2C" w14:textId="0A08C6CF" w:rsidR="00987889" w:rsidRPr="00CD613C" w:rsidRDefault="009050DD" w:rsidP="00987889">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Provincial Education Department websites</w:t>
            </w:r>
          </w:p>
          <w:p w14:paraId="532720C1" w14:textId="100A6C61" w:rsidR="009050DD" w:rsidRPr="00CD613C" w:rsidRDefault="009050DD" w:rsidP="00987889">
            <w:pPr>
              <w:pStyle w:val="ListParagraph"/>
              <w:numPr>
                <w:ilvl w:val="0"/>
                <w:numId w:val="8"/>
              </w:numPr>
              <w:spacing w:line="259" w:lineRule="auto"/>
              <w:ind w:left="131" w:right="67" w:hanging="131"/>
              <w:rPr>
                <w:rFonts w:asciiTheme="minorHAnsi" w:hAnsiTheme="minorHAnsi" w:cstheme="minorHAnsi"/>
                <w:lang w:val="en-US" w:eastAsia="en-GB"/>
              </w:rPr>
            </w:pPr>
            <w:r w:rsidRPr="00CD613C">
              <w:rPr>
                <w:rFonts w:asciiTheme="minorHAnsi" w:hAnsiTheme="minorHAnsi" w:cstheme="minorHAnsi"/>
                <w:lang w:val="en-US" w:eastAsia="en-GB"/>
              </w:rPr>
              <w:t>Provincial Health Department website</w:t>
            </w:r>
          </w:p>
          <w:p w14:paraId="4A2A1147" w14:textId="070975E7" w:rsidR="00987889" w:rsidRPr="00CD613C" w:rsidRDefault="00987889" w:rsidP="00987889">
            <w:pPr>
              <w:pStyle w:val="ListParagraph"/>
              <w:spacing w:line="259" w:lineRule="auto"/>
              <w:ind w:left="131" w:right="67"/>
              <w:rPr>
                <w:rFonts w:asciiTheme="minorHAnsi" w:hAnsiTheme="minorHAnsi" w:cstheme="minorHAnsi"/>
                <w:lang w:val="en-US" w:eastAsia="en-GB"/>
              </w:rPr>
            </w:pPr>
          </w:p>
        </w:tc>
      </w:tr>
    </w:tbl>
    <w:p w14:paraId="0E2EDFCA" w14:textId="77777777" w:rsidR="00496292" w:rsidRPr="000A4E46" w:rsidRDefault="00496292" w:rsidP="00496292">
      <w:pPr>
        <w:spacing w:line="259" w:lineRule="auto"/>
        <w:ind w:left="141" w:right="67"/>
        <w:jc w:val="both"/>
        <w:rPr>
          <w:rFonts w:asciiTheme="minorHAnsi" w:hAnsiTheme="minorHAnsi" w:cstheme="minorHAnsi"/>
          <w:sz w:val="22"/>
          <w:szCs w:val="22"/>
          <w:lang w:eastAsia="en-US"/>
        </w:rPr>
      </w:pPr>
    </w:p>
    <w:p w14:paraId="6FC6F30E" w14:textId="128D4D9F" w:rsidR="00B12E2D" w:rsidRDefault="006F6794" w:rsidP="00F46085">
      <w:pPr>
        <w:spacing w:line="259" w:lineRule="auto"/>
        <w:ind w:left="141" w:right="67"/>
        <w:jc w:val="both"/>
        <w:rPr>
          <w:rFonts w:asciiTheme="minorHAnsi" w:hAnsiTheme="minorHAnsi" w:cstheme="minorHAnsi"/>
          <w:sz w:val="22"/>
          <w:szCs w:val="22"/>
        </w:rPr>
      </w:pPr>
      <w:r w:rsidRPr="000A4E46">
        <w:rPr>
          <w:rFonts w:asciiTheme="minorHAnsi" w:hAnsiTheme="minorHAnsi" w:cstheme="minorHAnsi"/>
          <w:sz w:val="22"/>
          <w:szCs w:val="22"/>
          <w:lang w:eastAsia="en-US"/>
        </w:rPr>
        <w:t>For the implementation stage, detailed consultations will  suggest the modes of communication</w:t>
      </w:r>
      <w:r w:rsidRPr="000A4E46">
        <w:rPr>
          <w:rFonts w:asciiTheme="minorHAnsi" w:hAnsiTheme="minorHAnsi" w:cstheme="minorHAnsi"/>
          <w:sz w:val="22"/>
          <w:szCs w:val="22"/>
        </w:rPr>
        <w:t xml:space="preserve"> and frequency of future engagements, suitable for each type of stakeholder. </w:t>
      </w:r>
      <w:r w:rsidR="00066CAF" w:rsidRPr="000A4E46">
        <w:rPr>
          <w:rFonts w:asciiTheme="minorHAnsi" w:hAnsiTheme="minorHAnsi" w:cstheme="minorHAnsi"/>
          <w:sz w:val="22"/>
          <w:szCs w:val="22"/>
        </w:rPr>
        <w:t>Th</w:t>
      </w:r>
      <w:r w:rsidR="00C50145" w:rsidRPr="000A4E46">
        <w:rPr>
          <w:rFonts w:asciiTheme="minorHAnsi" w:hAnsiTheme="minorHAnsi" w:cstheme="minorHAnsi"/>
          <w:sz w:val="22"/>
          <w:szCs w:val="22"/>
        </w:rPr>
        <w:t>e</w:t>
      </w:r>
      <w:r w:rsidR="00B97CEC" w:rsidRPr="000A4E46">
        <w:rPr>
          <w:rFonts w:asciiTheme="minorHAnsi" w:hAnsiTheme="minorHAnsi" w:cstheme="minorHAnsi"/>
          <w:sz w:val="22"/>
          <w:szCs w:val="22"/>
        </w:rPr>
        <w:t xml:space="preserve"> </w:t>
      </w:r>
      <w:r w:rsidR="00C50145" w:rsidRPr="000A4E46">
        <w:rPr>
          <w:rFonts w:asciiTheme="minorHAnsi" w:hAnsiTheme="minorHAnsi" w:cstheme="minorHAnsi"/>
          <w:sz w:val="22"/>
          <w:szCs w:val="22"/>
        </w:rPr>
        <w:t xml:space="preserve">information per target stakeholder will be </w:t>
      </w:r>
      <w:r w:rsidR="009A4F4B" w:rsidRPr="000A4E46">
        <w:rPr>
          <w:rFonts w:asciiTheme="minorHAnsi" w:hAnsiTheme="minorHAnsi" w:cstheme="minorHAnsi"/>
          <w:sz w:val="22"/>
          <w:szCs w:val="22"/>
        </w:rPr>
        <w:t xml:space="preserve">provided </w:t>
      </w:r>
      <w:r w:rsidR="00B97CEC" w:rsidRPr="000A4E46">
        <w:rPr>
          <w:rFonts w:asciiTheme="minorHAnsi" w:hAnsiTheme="minorHAnsi" w:cstheme="minorHAnsi"/>
          <w:sz w:val="22"/>
          <w:szCs w:val="22"/>
        </w:rPr>
        <w:t xml:space="preserve">during the update of this </w:t>
      </w:r>
      <w:r w:rsidR="00C50145" w:rsidRPr="000A4E46">
        <w:rPr>
          <w:rFonts w:asciiTheme="minorHAnsi" w:hAnsiTheme="minorHAnsi" w:cstheme="minorHAnsi"/>
          <w:sz w:val="22"/>
          <w:szCs w:val="22"/>
        </w:rPr>
        <w:t xml:space="preserve">SEP </w:t>
      </w:r>
      <w:r w:rsidR="009A4F4B" w:rsidRPr="000A4E46">
        <w:rPr>
          <w:rFonts w:asciiTheme="minorHAnsi" w:hAnsiTheme="minorHAnsi" w:cstheme="minorHAnsi"/>
          <w:sz w:val="22"/>
          <w:szCs w:val="22"/>
        </w:rPr>
        <w:t>to</w:t>
      </w:r>
      <w:r w:rsidR="00C50145" w:rsidRPr="000A4E46">
        <w:rPr>
          <w:rFonts w:asciiTheme="minorHAnsi" w:hAnsiTheme="minorHAnsi" w:cstheme="minorHAnsi"/>
          <w:sz w:val="22"/>
          <w:szCs w:val="22"/>
        </w:rPr>
        <w:t xml:space="preserve"> be </w:t>
      </w:r>
      <w:r w:rsidR="000B13AC" w:rsidRPr="000A4E46">
        <w:rPr>
          <w:rFonts w:asciiTheme="minorHAnsi" w:hAnsiTheme="minorHAnsi" w:cstheme="minorHAnsi"/>
          <w:sz w:val="22"/>
          <w:szCs w:val="22"/>
        </w:rPr>
        <w:t>carried out</w:t>
      </w:r>
      <w:r w:rsidR="008B4589" w:rsidRPr="000A4E46">
        <w:rPr>
          <w:rFonts w:asciiTheme="minorHAnsi" w:hAnsiTheme="minorHAnsi" w:cstheme="minorHAnsi"/>
          <w:sz w:val="22"/>
          <w:szCs w:val="22"/>
        </w:rPr>
        <w:t xml:space="preserve"> </w:t>
      </w:r>
      <w:r w:rsidR="00C50145" w:rsidRPr="000A4E46">
        <w:rPr>
          <w:rFonts w:asciiTheme="minorHAnsi" w:hAnsiTheme="minorHAnsi" w:cstheme="minorHAnsi"/>
          <w:sz w:val="22"/>
          <w:szCs w:val="22"/>
        </w:rPr>
        <w:t xml:space="preserve">within </w:t>
      </w:r>
      <w:r w:rsidR="00AD5981">
        <w:rPr>
          <w:rFonts w:asciiTheme="minorHAnsi" w:hAnsiTheme="minorHAnsi" w:cstheme="minorHAnsi"/>
          <w:sz w:val="22"/>
          <w:szCs w:val="22"/>
        </w:rPr>
        <w:t>45 days</w:t>
      </w:r>
      <w:r w:rsidR="00C50145" w:rsidRPr="000A4E46">
        <w:rPr>
          <w:rFonts w:asciiTheme="minorHAnsi" w:hAnsiTheme="minorHAnsi" w:cstheme="minorHAnsi"/>
          <w:sz w:val="22"/>
          <w:szCs w:val="22"/>
        </w:rPr>
        <w:t xml:space="preserve"> of the project effectiveness date.</w:t>
      </w:r>
      <w:r w:rsidRPr="000A4E46">
        <w:rPr>
          <w:rFonts w:asciiTheme="minorHAnsi" w:hAnsiTheme="minorHAnsi" w:cstheme="minorHAnsi"/>
          <w:sz w:val="22"/>
          <w:szCs w:val="22"/>
        </w:rPr>
        <w:t xml:space="preserve"> </w:t>
      </w:r>
      <w:r w:rsidR="00B12E2D">
        <w:rPr>
          <w:rFonts w:asciiTheme="minorHAnsi" w:hAnsiTheme="minorHAnsi" w:cstheme="minorHAnsi"/>
          <w:sz w:val="22"/>
          <w:szCs w:val="22"/>
        </w:rPr>
        <w:br w:type="page"/>
      </w:r>
    </w:p>
    <w:p w14:paraId="5D9A5BFB" w14:textId="263C0974" w:rsidR="0061042B" w:rsidRPr="00CD613C" w:rsidRDefault="00BD2688" w:rsidP="00E14D2E">
      <w:pPr>
        <w:pStyle w:val="Heading2"/>
        <w:numPr>
          <w:ilvl w:val="1"/>
          <w:numId w:val="10"/>
        </w:numPr>
        <w:ind w:left="-5" w:firstLine="725"/>
        <w:jc w:val="both"/>
        <w:rPr>
          <w:rFonts w:asciiTheme="minorHAnsi" w:hAnsiTheme="minorHAnsi" w:cstheme="minorHAnsi"/>
          <w:b w:val="0"/>
          <w:color w:val="0070C0"/>
          <w:lang w:eastAsia="en-US"/>
        </w:rPr>
      </w:pPr>
      <w:bookmarkStart w:id="44" w:name="_Toc57407135"/>
      <w:bookmarkStart w:id="45" w:name="_Toc57407136"/>
      <w:bookmarkStart w:id="46" w:name="_Toc57407137"/>
      <w:bookmarkEnd w:id="44"/>
      <w:bookmarkEnd w:id="45"/>
      <w:r w:rsidRPr="00CD613C">
        <w:rPr>
          <w:rFonts w:asciiTheme="minorHAnsi" w:hAnsiTheme="minorHAnsi" w:cstheme="minorHAnsi"/>
          <w:b w:val="0"/>
          <w:color w:val="0070C0"/>
          <w:lang w:eastAsia="en-US"/>
        </w:rPr>
        <w:lastRenderedPageBreak/>
        <w:t>Proposed strategy for consultations</w:t>
      </w:r>
      <w:bookmarkEnd w:id="46"/>
    </w:p>
    <w:p w14:paraId="3A2804D8" w14:textId="77777777" w:rsidR="00190091" w:rsidRPr="006833C4" w:rsidRDefault="00190091" w:rsidP="00190091">
      <w:pPr>
        <w:rPr>
          <w:rFonts w:asciiTheme="minorHAnsi" w:hAnsiTheme="minorHAnsi" w:cstheme="minorHAnsi"/>
          <w:sz w:val="20"/>
          <w:szCs w:val="20"/>
          <w:lang w:eastAsia="en-US"/>
        </w:rPr>
      </w:pPr>
    </w:p>
    <w:p w14:paraId="52696A15" w14:textId="77777777" w:rsidR="00557DD1" w:rsidRPr="006833C4" w:rsidRDefault="00557DD1" w:rsidP="006169C7">
      <w:pPr>
        <w:pStyle w:val="CommentText"/>
        <w:jc w:val="both"/>
        <w:rPr>
          <w:rFonts w:asciiTheme="minorHAnsi" w:hAnsiTheme="minorHAnsi" w:cstheme="minorHAnsi"/>
        </w:rPr>
      </w:pPr>
    </w:p>
    <w:tbl>
      <w:tblPr>
        <w:tblW w:w="8960" w:type="dxa"/>
        <w:tblInd w:w="107" w:type="dxa"/>
        <w:shd w:val="clear" w:color="auto" w:fill="D9E2F3" w:themeFill="accent1" w:themeFillTint="33"/>
        <w:tblLayout w:type="fixed"/>
        <w:tblCellMar>
          <w:top w:w="46" w:type="dxa"/>
          <w:left w:w="107" w:type="dxa"/>
          <w:right w:w="79" w:type="dxa"/>
        </w:tblCellMar>
        <w:tblLook w:val="04A0" w:firstRow="1" w:lastRow="0" w:firstColumn="1" w:lastColumn="0" w:noHBand="0" w:noVBand="1"/>
      </w:tblPr>
      <w:tblGrid>
        <w:gridCol w:w="881"/>
        <w:gridCol w:w="2551"/>
        <w:gridCol w:w="2126"/>
        <w:gridCol w:w="1843"/>
        <w:gridCol w:w="1559"/>
      </w:tblGrid>
      <w:tr w:rsidR="00D6191E" w:rsidRPr="006833C4" w14:paraId="1EDA2F09" w14:textId="77777777" w:rsidTr="00B05B62">
        <w:trPr>
          <w:trHeight w:val="583"/>
          <w:tblHeader/>
        </w:trPr>
        <w:tc>
          <w:tcPr>
            <w:tcW w:w="881"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22C9B09F" w14:textId="77777777" w:rsidR="008E1CE9" w:rsidRPr="006833C4" w:rsidRDefault="008E1CE9" w:rsidP="006169C7">
            <w:pPr>
              <w:spacing w:line="259" w:lineRule="auto"/>
              <w:jc w:val="both"/>
              <w:rPr>
                <w:rFonts w:asciiTheme="minorHAnsi" w:hAnsiTheme="minorHAnsi" w:cstheme="minorHAnsi"/>
                <w:sz w:val="20"/>
                <w:szCs w:val="20"/>
              </w:rPr>
            </w:pPr>
            <w:r w:rsidRPr="006833C4">
              <w:rPr>
                <w:rFonts w:asciiTheme="minorHAnsi" w:hAnsiTheme="minorHAnsi" w:cstheme="minorHAnsi"/>
                <w:b/>
                <w:sz w:val="20"/>
                <w:szCs w:val="20"/>
              </w:rPr>
              <w:t>Project stage</w:t>
            </w:r>
          </w:p>
        </w:tc>
        <w:tc>
          <w:tcPr>
            <w:tcW w:w="2551"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2E897B6F" w14:textId="77777777" w:rsidR="008E1CE9" w:rsidRPr="006833C4" w:rsidRDefault="008E1CE9" w:rsidP="006169C7">
            <w:pPr>
              <w:spacing w:line="259" w:lineRule="auto"/>
              <w:jc w:val="both"/>
              <w:rPr>
                <w:rFonts w:asciiTheme="minorHAnsi" w:hAnsiTheme="minorHAnsi" w:cstheme="minorHAnsi"/>
                <w:sz w:val="20"/>
                <w:szCs w:val="20"/>
              </w:rPr>
            </w:pPr>
            <w:r w:rsidRPr="006833C4">
              <w:rPr>
                <w:rFonts w:asciiTheme="minorHAnsi" w:hAnsiTheme="minorHAnsi" w:cstheme="minorHAnsi"/>
                <w:b/>
                <w:sz w:val="20"/>
                <w:szCs w:val="20"/>
              </w:rPr>
              <w:t>Topic of consultation / message</w:t>
            </w:r>
          </w:p>
        </w:tc>
        <w:tc>
          <w:tcPr>
            <w:tcW w:w="2126"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6B512996" w14:textId="77777777" w:rsidR="008E1CE9" w:rsidRPr="006833C4" w:rsidRDefault="008E1CE9" w:rsidP="006169C7">
            <w:pPr>
              <w:spacing w:line="259" w:lineRule="auto"/>
              <w:ind w:right="28"/>
              <w:jc w:val="both"/>
              <w:rPr>
                <w:rFonts w:asciiTheme="minorHAnsi" w:hAnsiTheme="minorHAnsi" w:cstheme="minorHAnsi"/>
                <w:sz w:val="20"/>
                <w:szCs w:val="20"/>
              </w:rPr>
            </w:pPr>
            <w:r w:rsidRPr="006833C4">
              <w:rPr>
                <w:rFonts w:asciiTheme="minorHAnsi" w:hAnsiTheme="minorHAnsi" w:cstheme="minorHAnsi"/>
                <w:b/>
                <w:sz w:val="20"/>
                <w:szCs w:val="20"/>
              </w:rPr>
              <w:t xml:space="preserve">Method used </w:t>
            </w:r>
          </w:p>
        </w:tc>
        <w:tc>
          <w:tcPr>
            <w:tcW w:w="1843"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23B55EA6" w14:textId="77777777" w:rsidR="008E1CE9" w:rsidRPr="006833C4" w:rsidRDefault="008E1CE9" w:rsidP="006169C7">
            <w:pPr>
              <w:spacing w:line="259" w:lineRule="auto"/>
              <w:jc w:val="both"/>
              <w:rPr>
                <w:rFonts w:asciiTheme="minorHAnsi" w:hAnsiTheme="minorHAnsi" w:cstheme="minorHAnsi"/>
                <w:sz w:val="20"/>
                <w:szCs w:val="20"/>
              </w:rPr>
            </w:pPr>
            <w:r w:rsidRPr="006833C4">
              <w:rPr>
                <w:rFonts w:asciiTheme="minorHAnsi" w:hAnsiTheme="minorHAnsi" w:cstheme="minorHAnsi"/>
                <w:b/>
                <w:sz w:val="20"/>
                <w:szCs w:val="20"/>
              </w:rPr>
              <w:t xml:space="preserve">Target </w:t>
            </w:r>
            <w:r w:rsidR="00394DE7" w:rsidRPr="006833C4">
              <w:rPr>
                <w:rFonts w:asciiTheme="minorHAnsi" w:hAnsiTheme="minorHAnsi" w:cstheme="minorHAnsi"/>
                <w:b/>
                <w:sz w:val="20"/>
                <w:szCs w:val="20"/>
              </w:rPr>
              <w:t xml:space="preserve"> </w:t>
            </w:r>
            <w:r w:rsidRPr="006833C4">
              <w:rPr>
                <w:rFonts w:asciiTheme="minorHAnsi" w:hAnsiTheme="minorHAnsi" w:cstheme="minorHAnsi"/>
                <w:b/>
                <w:sz w:val="20"/>
                <w:szCs w:val="20"/>
              </w:rPr>
              <w:t xml:space="preserve">stakeholders </w:t>
            </w:r>
          </w:p>
        </w:tc>
        <w:tc>
          <w:tcPr>
            <w:tcW w:w="1559"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7FFCC338" w14:textId="77777777" w:rsidR="008E1CE9" w:rsidRPr="006833C4" w:rsidRDefault="008E1CE9" w:rsidP="006169C7">
            <w:pPr>
              <w:spacing w:line="259" w:lineRule="auto"/>
              <w:ind w:left="44"/>
              <w:jc w:val="both"/>
              <w:rPr>
                <w:rFonts w:asciiTheme="minorHAnsi" w:hAnsiTheme="minorHAnsi" w:cstheme="minorHAnsi"/>
                <w:sz w:val="20"/>
                <w:szCs w:val="20"/>
              </w:rPr>
            </w:pPr>
            <w:r w:rsidRPr="006833C4">
              <w:rPr>
                <w:rFonts w:asciiTheme="minorHAnsi" w:hAnsiTheme="minorHAnsi" w:cstheme="minorHAnsi"/>
                <w:b/>
                <w:sz w:val="20"/>
                <w:szCs w:val="20"/>
              </w:rPr>
              <w:t xml:space="preserve">Responsibilities </w:t>
            </w:r>
          </w:p>
        </w:tc>
      </w:tr>
      <w:tr w:rsidR="00D6191E" w:rsidRPr="006833C4" w14:paraId="232BE1B7" w14:textId="77777777" w:rsidTr="00B05B62">
        <w:trPr>
          <w:cantSplit/>
          <w:trHeight w:val="1134"/>
        </w:trPr>
        <w:tc>
          <w:tcPr>
            <w:tcW w:w="881"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extDirection w:val="btLr"/>
            <w:vAlign w:val="center"/>
          </w:tcPr>
          <w:p w14:paraId="334B3121" w14:textId="77777777" w:rsidR="008E1CE9" w:rsidRPr="006833C4" w:rsidRDefault="008E1CE9" w:rsidP="00B05B62">
            <w:pPr>
              <w:spacing w:line="259" w:lineRule="auto"/>
              <w:ind w:left="113" w:right="113"/>
              <w:jc w:val="center"/>
              <w:rPr>
                <w:rFonts w:asciiTheme="minorHAnsi" w:hAnsiTheme="minorHAnsi" w:cstheme="minorHAnsi"/>
                <w:sz w:val="20"/>
                <w:szCs w:val="20"/>
              </w:rPr>
            </w:pPr>
          </w:p>
          <w:p w14:paraId="043CDCBD" w14:textId="77777777" w:rsidR="008E1CE9" w:rsidRPr="006833C4" w:rsidRDefault="008E1CE9" w:rsidP="00B05B62">
            <w:pPr>
              <w:spacing w:line="259" w:lineRule="auto"/>
              <w:ind w:left="113" w:right="113"/>
              <w:jc w:val="center"/>
              <w:rPr>
                <w:rFonts w:asciiTheme="minorHAnsi" w:hAnsiTheme="minorHAnsi" w:cstheme="minorHAnsi"/>
                <w:b/>
                <w:bCs/>
                <w:sz w:val="20"/>
                <w:szCs w:val="20"/>
              </w:rPr>
            </w:pPr>
            <w:r w:rsidRPr="006833C4">
              <w:rPr>
                <w:rFonts w:asciiTheme="minorHAnsi" w:hAnsiTheme="minorHAnsi" w:cstheme="minorHAnsi"/>
                <w:b/>
                <w:bCs/>
                <w:sz w:val="20"/>
                <w:szCs w:val="20"/>
              </w:rPr>
              <w:t>Preparation</w:t>
            </w:r>
          </w:p>
          <w:p w14:paraId="66A8960E" w14:textId="2127B6FE" w:rsidR="00217F0C" w:rsidRPr="006833C4" w:rsidRDefault="00217F0C" w:rsidP="00B05B62">
            <w:pPr>
              <w:spacing w:line="259" w:lineRule="auto"/>
              <w:ind w:left="113" w:right="113"/>
              <w:jc w:val="center"/>
              <w:rPr>
                <w:rFonts w:asciiTheme="minorHAnsi" w:hAnsiTheme="minorHAnsi" w:cstheme="minorHAnsi"/>
                <w:sz w:val="20"/>
                <w:szCs w:val="20"/>
              </w:rPr>
            </w:pPr>
          </w:p>
        </w:tc>
        <w:tc>
          <w:tcPr>
            <w:tcW w:w="2551"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3F671FD4" w14:textId="77777777" w:rsidR="009A4F4B" w:rsidRPr="006833C4" w:rsidRDefault="009A4F4B" w:rsidP="004555B6">
            <w:pPr>
              <w:pStyle w:val="ListParagraph"/>
              <w:numPr>
                <w:ilvl w:val="0"/>
                <w:numId w:val="14"/>
              </w:numPr>
              <w:spacing w:line="259" w:lineRule="auto"/>
              <w:ind w:left="181" w:hanging="181"/>
              <w:rPr>
                <w:rFonts w:asciiTheme="minorHAnsi" w:hAnsiTheme="minorHAnsi" w:cstheme="minorHAnsi"/>
                <w:iCs/>
                <w:lang w:val="en-US"/>
              </w:rPr>
            </w:pPr>
            <w:r w:rsidRPr="006833C4">
              <w:rPr>
                <w:rFonts w:asciiTheme="minorHAnsi" w:hAnsiTheme="minorHAnsi" w:cstheme="minorHAnsi"/>
                <w:iCs/>
                <w:lang w:val="en-US"/>
              </w:rPr>
              <w:t>Need of the project</w:t>
            </w:r>
          </w:p>
          <w:p w14:paraId="6D87CD8D" w14:textId="77777777" w:rsidR="009A4F4B" w:rsidRPr="006833C4" w:rsidRDefault="009A4F4B" w:rsidP="004555B6">
            <w:pPr>
              <w:pStyle w:val="ListParagraph"/>
              <w:numPr>
                <w:ilvl w:val="0"/>
                <w:numId w:val="14"/>
              </w:numPr>
              <w:spacing w:line="259" w:lineRule="auto"/>
              <w:ind w:left="181" w:hanging="181"/>
              <w:rPr>
                <w:rFonts w:asciiTheme="minorHAnsi" w:hAnsiTheme="minorHAnsi" w:cstheme="minorHAnsi"/>
                <w:iCs/>
                <w:lang w:val="en-US"/>
              </w:rPr>
            </w:pPr>
            <w:r w:rsidRPr="006833C4">
              <w:rPr>
                <w:rFonts w:asciiTheme="minorHAnsi" w:hAnsiTheme="minorHAnsi" w:cstheme="minorHAnsi"/>
                <w:iCs/>
                <w:lang w:val="en-US"/>
              </w:rPr>
              <w:t>Planned activities</w:t>
            </w:r>
          </w:p>
          <w:p w14:paraId="24D59E6A" w14:textId="77777777" w:rsidR="009A4F4B" w:rsidRPr="006833C4" w:rsidRDefault="009A4F4B" w:rsidP="004555B6">
            <w:pPr>
              <w:pStyle w:val="ListParagraph"/>
              <w:numPr>
                <w:ilvl w:val="0"/>
                <w:numId w:val="14"/>
              </w:numPr>
              <w:spacing w:line="259" w:lineRule="auto"/>
              <w:ind w:left="181" w:hanging="181"/>
              <w:rPr>
                <w:rFonts w:asciiTheme="minorHAnsi" w:hAnsiTheme="minorHAnsi" w:cstheme="minorHAnsi"/>
                <w:iCs/>
                <w:lang w:val="en-US"/>
              </w:rPr>
            </w:pPr>
            <w:r w:rsidRPr="006833C4">
              <w:rPr>
                <w:rFonts w:asciiTheme="minorHAnsi" w:hAnsiTheme="minorHAnsi" w:cstheme="minorHAnsi"/>
                <w:iCs/>
                <w:lang w:val="en-US"/>
              </w:rPr>
              <w:t>E&amp;S principles, risk and impact, management/ ESMF</w:t>
            </w:r>
          </w:p>
          <w:p w14:paraId="78D97D87" w14:textId="4D21CD81" w:rsidR="009A4F4B" w:rsidRPr="006833C4" w:rsidRDefault="009A4F4B" w:rsidP="004555B6">
            <w:pPr>
              <w:pStyle w:val="ListParagraph"/>
              <w:numPr>
                <w:ilvl w:val="0"/>
                <w:numId w:val="14"/>
              </w:numPr>
              <w:spacing w:line="259" w:lineRule="auto"/>
              <w:ind w:left="181" w:hanging="181"/>
              <w:rPr>
                <w:rFonts w:asciiTheme="minorHAnsi" w:hAnsiTheme="minorHAnsi" w:cstheme="minorHAnsi"/>
                <w:iCs/>
                <w:lang w:val="en-US"/>
              </w:rPr>
            </w:pPr>
            <w:r w:rsidRPr="006833C4">
              <w:rPr>
                <w:rFonts w:asciiTheme="minorHAnsi" w:hAnsiTheme="minorHAnsi" w:cstheme="minorHAnsi"/>
                <w:iCs/>
                <w:lang w:val="en-US"/>
              </w:rPr>
              <w:t>Grievance Redress mechanisms (GRM)</w:t>
            </w:r>
          </w:p>
          <w:p w14:paraId="3D4451CC" w14:textId="1F1B1783" w:rsidR="00757B1B" w:rsidRPr="006833C4" w:rsidRDefault="00757B1B" w:rsidP="009A4F4B">
            <w:pPr>
              <w:pStyle w:val="ListParagraph"/>
              <w:spacing w:line="259" w:lineRule="auto"/>
              <w:ind w:left="501"/>
              <w:rPr>
                <w:rFonts w:asciiTheme="minorHAnsi" w:hAnsiTheme="minorHAnsi" w:cstheme="minorHAnsi"/>
                <w:iCs/>
                <w:lang w:val="en-US" w:eastAsia="en-US"/>
              </w:rPr>
            </w:pPr>
          </w:p>
          <w:p w14:paraId="2307C160" w14:textId="3520AC60" w:rsidR="00713B4E" w:rsidRPr="006833C4" w:rsidRDefault="00713B4E" w:rsidP="009A4F4B">
            <w:pPr>
              <w:pStyle w:val="ListParagraph"/>
              <w:spacing w:line="259" w:lineRule="auto"/>
              <w:ind w:left="501" w:right="67"/>
              <w:rPr>
                <w:rFonts w:asciiTheme="minorHAnsi" w:hAnsiTheme="minorHAnsi" w:cstheme="minorHAnsi"/>
                <w:lang w:val="en-US" w:eastAsia="en-US"/>
              </w:rPr>
            </w:pPr>
          </w:p>
        </w:tc>
        <w:tc>
          <w:tcPr>
            <w:tcW w:w="2126"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7B92403C" w14:textId="23DDDEDE" w:rsidR="00987AA3" w:rsidRPr="006833C4" w:rsidRDefault="008E1CE9" w:rsidP="00E14D2E">
            <w:pPr>
              <w:pStyle w:val="ListParagraph"/>
              <w:numPr>
                <w:ilvl w:val="0"/>
                <w:numId w:val="8"/>
              </w:numPr>
              <w:spacing w:line="259" w:lineRule="auto"/>
              <w:ind w:left="131" w:right="67" w:hanging="131"/>
              <w:rPr>
                <w:rFonts w:asciiTheme="minorHAnsi" w:hAnsiTheme="minorHAnsi" w:cstheme="minorHAnsi"/>
                <w:lang w:val="en-US" w:eastAsia="en-US"/>
              </w:rPr>
            </w:pPr>
            <w:r w:rsidRPr="006833C4">
              <w:rPr>
                <w:rFonts w:asciiTheme="minorHAnsi" w:hAnsiTheme="minorHAnsi" w:cstheme="minorHAnsi"/>
                <w:iCs/>
                <w:lang w:val="en-US" w:eastAsia="en-US"/>
              </w:rPr>
              <w:t xml:space="preserve">Virtual meetings </w:t>
            </w:r>
            <w:r w:rsidR="009C63CB" w:rsidRPr="006833C4">
              <w:rPr>
                <w:rFonts w:asciiTheme="minorHAnsi" w:hAnsiTheme="minorHAnsi" w:cstheme="minorHAnsi"/>
                <w:iCs/>
                <w:lang w:val="en-US" w:eastAsia="en-US"/>
              </w:rPr>
              <w:t>p</w:t>
            </w:r>
            <w:r w:rsidRPr="006833C4">
              <w:rPr>
                <w:rFonts w:asciiTheme="minorHAnsi" w:hAnsiTheme="minorHAnsi" w:cstheme="minorHAnsi"/>
                <w:iCs/>
                <w:lang w:val="en-US" w:eastAsia="en-US"/>
              </w:rPr>
              <w:t>roviding background information</w:t>
            </w:r>
          </w:p>
          <w:p w14:paraId="34B73F20" w14:textId="6D61C7BE" w:rsidR="00987AA3" w:rsidRPr="006833C4" w:rsidRDefault="009A4F4B" w:rsidP="00E14D2E">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Phone</w:t>
            </w:r>
          </w:p>
          <w:p w14:paraId="707387A2" w14:textId="6297F513" w:rsidR="00892C63" w:rsidRPr="006833C4" w:rsidRDefault="009A4F4B" w:rsidP="00E14D2E">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Emails</w:t>
            </w:r>
          </w:p>
          <w:p w14:paraId="74FD75E1" w14:textId="7AA1B3BD" w:rsidR="00987AA3" w:rsidRPr="006833C4" w:rsidRDefault="009A4F4B" w:rsidP="00892C63">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rPr>
              <w:t>Appropriate adjustments were made to take into account the need for social distancing (use of audio-visual materials, technologies such as telephone calls, SMS, emails, etc.)</w:t>
            </w:r>
          </w:p>
        </w:tc>
        <w:tc>
          <w:tcPr>
            <w:tcW w:w="1843"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50FC22E2" w14:textId="33D04621" w:rsidR="00A50AD0" w:rsidRPr="006833C4" w:rsidRDefault="00757B1B" w:rsidP="009A4F4B">
            <w:pPr>
              <w:spacing w:line="259" w:lineRule="auto"/>
              <w:ind w:right="67"/>
              <w:rPr>
                <w:rFonts w:asciiTheme="minorHAnsi" w:hAnsiTheme="minorHAnsi" w:cstheme="minorHAnsi"/>
                <w:iCs/>
                <w:sz w:val="20"/>
                <w:szCs w:val="20"/>
              </w:rPr>
            </w:pPr>
            <w:r w:rsidRPr="006833C4">
              <w:rPr>
                <w:rFonts w:asciiTheme="minorHAnsi" w:hAnsiTheme="minorHAnsi" w:cstheme="minorHAnsi"/>
                <w:iCs/>
                <w:sz w:val="20"/>
                <w:szCs w:val="20"/>
              </w:rPr>
              <w:t xml:space="preserve">Officials from </w:t>
            </w:r>
            <w:r w:rsidR="009A2BA4" w:rsidRPr="006833C4">
              <w:rPr>
                <w:rFonts w:asciiTheme="minorHAnsi" w:hAnsiTheme="minorHAnsi" w:cstheme="minorHAnsi"/>
                <w:iCs/>
                <w:sz w:val="20"/>
                <w:szCs w:val="20"/>
              </w:rPr>
              <w:t>BISP</w:t>
            </w:r>
            <w:r w:rsidR="007663E1" w:rsidRPr="006833C4">
              <w:rPr>
                <w:rFonts w:asciiTheme="minorHAnsi" w:hAnsiTheme="minorHAnsi" w:cstheme="minorHAnsi"/>
                <w:iCs/>
                <w:sz w:val="20"/>
                <w:szCs w:val="20"/>
              </w:rPr>
              <w:t>, Provincial Health and Education Ministries</w:t>
            </w:r>
          </w:p>
          <w:p w14:paraId="0854C920" w14:textId="77777777" w:rsidR="008E1CE9" w:rsidRPr="006833C4" w:rsidRDefault="008E1CE9" w:rsidP="006169C7">
            <w:pPr>
              <w:pStyle w:val="ListParagraph"/>
              <w:spacing w:line="259" w:lineRule="auto"/>
              <w:ind w:left="131" w:right="67"/>
              <w:jc w:val="both"/>
              <w:rPr>
                <w:rFonts w:asciiTheme="minorHAnsi" w:hAnsiTheme="minorHAnsi" w:cstheme="minorHAnsi"/>
                <w:iCs/>
                <w:lang w:val="en-US" w:eastAsia="en-US"/>
              </w:rPr>
            </w:pPr>
          </w:p>
          <w:p w14:paraId="37B47EC8" w14:textId="77777777" w:rsidR="008E1CE9" w:rsidRPr="006833C4" w:rsidRDefault="008E1CE9" w:rsidP="006169C7">
            <w:pPr>
              <w:pStyle w:val="ListParagraph"/>
              <w:spacing w:line="259" w:lineRule="auto"/>
              <w:ind w:left="131" w:right="67"/>
              <w:jc w:val="both"/>
              <w:rPr>
                <w:rFonts w:asciiTheme="minorHAnsi" w:hAnsiTheme="minorHAnsi" w:cstheme="minorHAnsi"/>
                <w:iCs/>
                <w:lang w:val="en-US" w:eastAsia="en-US"/>
              </w:rPr>
            </w:pPr>
          </w:p>
        </w:tc>
        <w:tc>
          <w:tcPr>
            <w:tcW w:w="1559"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2C397987" w14:textId="080BB0BE" w:rsidR="007663E1" w:rsidRPr="006833C4" w:rsidRDefault="007663E1" w:rsidP="007663E1">
            <w:pPr>
              <w:spacing w:line="259" w:lineRule="auto"/>
              <w:rPr>
                <w:rFonts w:asciiTheme="minorHAnsi" w:hAnsiTheme="minorHAnsi" w:cstheme="minorHAnsi"/>
                <w:iCs/>
                <w:sz w:val="20"/>
                <w:szCs w:val="20"/>
              </w:rPr>
            </w:pPr>
            <w:r w:rsidRPr="006833C4">
              <w:rPr>
                <w:rFonts w:asciiTheme="minorHAnsi" w:hAnsiTheme="minorHAnsi" w:cstheme="minorHAnsi"/>
                <w:iCs/>
                <w:sz w:val="20"/>
                <w:szCs w:val="20"/>
              </w:rPr>
              <w:t xml:space="preserve">BISP with input from other implementing ministries and organizations </w:t>
            </w:r>
          </w:p>
          <w:p w14:paraId="53F6190D" w14:textId="107ED716" w:rsidR="008E1CE9" w:rsidRPr="006833C4" w:rsidRDefault="008E1CE9" w:rsidP="006169C7">
            <w:pPr>
              <w:spacing w:line="259" w:lineRule="auto"/>
              <w:jc w:val="both"/>
              <w:rPr>
                <w:rFonts w:asciiTheme="minorHAnsi" w:hAnsiTheme="minorHAnsi" w:cstheme="minorHAnsi"/>
                <w:iCs/>
                <w:sz w:val="20"/>
                <w:szCs w:val="20"/>
              </w:rPr>
            </w:pPr>
          </w:p>
        </w:tc>
      </w:tr>
      <w:tr w:rsidR="003D3299" w:rsidRPr="006833C4" w14:paraId="10F2A6DF" w14:textId="77777777" w:rsidTr="00CD613C">
        <w:trPr>
          <w:cantSplit/>
          <w:trHeight w:val="1134"/>
        </w:trPr>
        <w:tc>
          <w:tcPr>
            <w:tcW w:w="881" w:type="dxa"/>
            <w:vMerge w:val="restart"/>
            <w:tcBorders>
              <w:top w:val="single" w:sz="4" w:space="0" w:color="000000"/>
              <w:left w:val="single" w:sz="4" w:space="0" w:color="000000"/>
              <w:right w:val="single" w:sz="4" w:space="0" w:color="000000"/>
            </w:tcBorders>
            <w:shd w:val="clear" w:color="auto" w:fill="D9E2F3" w:themeFill="accent1" w:themeFillTint="33"/>
            <w:textDirection w:val="btLr"/>
          </w:tcPr>
          <w:p w14:paraId="7D5FB8DF" w14:textId="77777777" w:rsidR="00D63177" w:rsidRDefault="00D63177" w:rsidP="00AC0C46">
            <w:pPr>
              <w:spacing w:line="259" w:lineRule="auto"/>
              <w:ind w:left="113" w:right="113"/>
              <w:jc w:val="center"/>
              <w:rPr>
                <w:rFonts w:asciiTheme="minorHAnsi" w:hAnsiTheme="minorHAnsi" w:cstheme="minorHAnsi"/>
                <w:b/>
                <w:bCs/>
                <w:sz w:val="20"/>
                <w:szCs w:val="20"/>
              </w:rPr>
            </w:pPr>
          </w:p>
          <w:p w14:paraId="5B414DF2" w14:textId="757DFCFF" w:rsidR="003D3299" w:rsidRPr="006833C4" w:rsidRDefault="003D3299">
            <w:pPr>
              <w:spacing w:line="259" w:lineRule="auto"/>
              <w:ind w:left="113" w:right="113"/>
              <w:jc w:val="center"/>
              <w:rPr>
                <w:rFonts w:asciiTheme="minorHAnsi" w:hAnsiTheme="minorHAnsi" w:cstheme="minorHAnsi"/>
                <w:sz w:val="20"/>
                <w:szCs w:val="20"/>
              </w:rPr>
            </w:pPr>
            <w:r w:rsidRPr="006833C4">
              <w:rPr>
                <w:rFonts w:asciiTheme="minorHAnsi" w:hAnsiTheme="minorHAnsi" w:cstheme="minorHAnsi"/>
                <w:b/>
                <w:bCs/>
                <w:sz w:val="20"/>
                <w:szCs w:val="20"/>
              </w:rPr>
              <w:t>Implementation</w:t>
            </w:r>
          </w:p>
        </w:tc>
        <w:tc>
          <w:tcPr>
            <w:tcW w:w="2551"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08075D18"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Project progress on ongoing activities/targets and outputs</w:t>
            </w:r>
          </w:p>
          <w:p w14:paraId="1D8B15DF"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Coordination among various agencies</w:t>
            </w:r>
          </w:p>
          <w:p w14:paraId="7BD2CFAB"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 xml:space="preserve">ESMP </w:t>
            </w:r>
          </w:p>
          <w:p w14:paraId="6175D425"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Updated SEP &amp;its implementation</w:t>
            </w:r>
          </w:p>
          <w:p w14:paraId="0058878E"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GRM Processes</w:t>
            </w:r>
          </w:p>
          <w:p w14:paraId="5F550C94"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Health and safety concerns</w:t>
            </w:r>
          </w:p>
          <w:p w14:paraId="5CD07A3C"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Environmental concerns</w:t>
            </w:r>
          </w:p>
          <w:p w14:paraId="7358285C" w14:textId="44EE2A4F" w:rsidR="003D3299" w:rsidRPr="006833C4" w:rsidRDefault="003D3299" w:rsidP="007663E1">
            <w:pPr>
              <w:pStyle w:val="ListParagraph"/>
              <w:spacing w:line="259" w:lineRule="auto"/>
              <w:ind w:left="181"/>
              <w:rPr>
                <w:rFonts w:asciiTheme="minorHAnsi" w:hAnsiTheme="minorHAnsi" w:cstheme="minorHAnsi"/>
                <w:iCs/>
                <w:lang w:val="en-US"/>
              </w:rPr>
            </w:pPr>
            <w:r w:rsidRPr="006833C4">
              <w:rPr>
                <w:rFonts w:asciiTheme="minorHAnsi" w:hAnsiTheme="minorHAnsi" w:cstheme="minorHAnsi"/>
                <w:iCs/>
                <w:lang w:val="en-US" w:eastAsia="en-US"/>
              </w:rPr>
              <w:t>Monitoring and Evaluation Plan</w:t>
            </w:r>
          </w:p>
        </w:tc>
        <w:tc>
          <w:tcPr>
            <w:tcW w:w="2126"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7FDA02B8"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Project progress Reports</w:t>
            </w:r>
          </w:p>
          <w:p w14:paraId="69A74DDE"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Emails</w:t>
            </w:r>
          </w:p>
          <w:p w14:paraId="526335C2"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 xml:space="preserve"> Meetings</w:t>
            </w:r>
          </w:p>
          <w:p w14:paraId="431233D6"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Electronic publications as well as dissemination of hard copies</w:t>
            </w:r>
          </w:p>
          <w:p w14:paraId="2C5B62D9" w14:textId="122702D9" w:rsidR="003D3299" w:rsidRPr="00F46085" w:rsidRDefault="003D3299" w:rsidP="007663E1">
            <w:pPr>
              <w:pStyle w:val="ListParagraph"/>
              <w:numPr>
                <w:ilvl w:val="0"/>
                <w:numId w:val="8"/>
              </w:numPr>
              <w:spacing w:line="259" w:lineRule="auto"/>
              <w:ind w:left="131" w:right="67" w:hanging="131"/>
              <w:rPr>
                <w:rFonts w:asciiTheme="minorHAnsi" w:hAnsiTheme="minorHAnsi" w:cstheme="minorHAnsi"/>
                <w:iCs/>
              </w:rPr>
            </w:pPr>
            <w:r w:rsidRPr="006833C4">
              <w:rPr>
                <w:rFonts w:asciiTheme="minorHAnsi" w:hAnsiTheme="minorHAnsi" w:cstheme="minorHAnsi"/>
                <w:iCs/>
                <w:lang w:val="en-US" w:eastAsia="en-US"/>
              </w:rPr>
              <w:t xml:space="preserve">ESMP monitoring reports and reviews </w:t>
            </w:r>
          </w:p>
          <w:p w14:paraId="7DA4FEF8" w14:textId="4364B6AA" w:rsidR="00F46085" w:rsidRPr="006833C4" w:rsidRDefault="00F46085" w:rsidP="007663E1">
            <w:pPr>
              <w:pStyle w:val="ListParagraph"/>
              <w:numPr>
                <w:ilvl w:val="0"/>
                <w:numId w:val="8"/>
              </w:numPr>
              <w:spacing w:line="259" w:lineRule="auto"/>
              <w:ind w:left="131" w:right="67" w:hanging="131"/>
              <w:rPr>
                <w:rFonts w:asciiTheme="minorHAnsi" w:hAnsiTheme="minorHAnsi" w:cstheme="minorHAnsi"/>
                <w:iCs/>
              </w:rPr>
            </w:pPr>
            <w:r>
              <w:rPr>
                <w:rFonts w:asciiTheme="minorHAnsi" w:hAnsiTheme="minorHAnsi" w:cstheme="minorHAnsi"/>
                <w:iCs/>
                <w:lang w:val="en-US" w:eastAsia="en-US"/>
              </w:rPr>
              <w:t>Gender Assessment</w:t>
            </w:r>
          </w:p>
          <w:p w14:paraId="78B778D6" w14:textId="77777777" w:rsidR="003D3299" w:rsidRPr="006833C4" w:rsidRDefault="003D3299" w:rsidP="006833C4">
            <w:pPr>
              <w:pStyle w:val="ListParagraph"/>
              <w:numPr>
                <w:ilvl w:val="0"/>
                <w:numId w:val="8"/>
              </w:numPr>
              <w:spacing w:line="259" w:lineRule="auto"/>
              <w:ind w:left="131" w:right="67" w:hanging="131"/>
              <w:rPr>
                <w:rFonts w:asciiTheme="minorHAnsi" w:hAnsiTheme="minorHAnsi" w:cstheme="minorHAnsi"/>
                <w:iCs/>
                <w:lang w:eastAsia="en-US"/>
              </w:rPr>
            </w:pPr>
            <w:r w:rsidRPr="006833C4">
              <w:rPr>
                <w:rFonts w:asciiTheme="minorHAnsi" w:hAnsiTheme="minorHAnsi" w:cstheme="minorHAnsi"/>
                <w:iCs/>
                <w:lang w:eastAsia="en-US"/>
              </w:rPr>
              <w:t>Reports on the GR</w:t>
            </w:r>
            <w:r>
              <w:rPr>
                <w:rFonts w:asciiTheme="minorHAnsi" w:hAnsiTheme="minorHAnsi" w:cstheme="minorHAnsi"/>
                <w:iCs/>
                <w:lang w:val="en-US" w:eastAsia="en-US"/>
              </w:rPr>
              <w:t>M</w:t>
            </w:r>
          </w:p>
          <w:p w14:paraId="18113D65" w14:textId="6E487FD5" w:rsidR="003D3299" w:rsidRPr="006833C4" w:rsidRDefault="003D3299" w:rsidP="006833C4">
            <w:pPr>
              <w:pStyle w:val="ListParagraph"/>
              <w:numPr>
                <w:ilvl w:val="0"/>
                <w:numId w:val="8"/>
              </w:numPr>
              <w:spacing w:line="259" w:lineRule="auto"/>
              <w:ind w:left="131" w:right="67" w:hanging="131"/>
              <w:rPr>
                <w:rFonts w:asciiTheme="minorHAnsi" w:hAnsiTheme="minorHAnsi" w:cstheme="minorHAnsi"/>
                <w:iCs/>
                <w:lang w:eastAsia="en-US"/>
              </w:rPr>
            </w:pPr>
            <w:r w:rsidRPr="006833C4">
              <w:rPr>
                <w:rFonts w:asciiTheme="minorHAnsi" w:hAnsiTheme="minorHAnsi" w:cstheme="minorHAnsi"/>
                <w:iCs/>
                <w:lang w:eastAsia="en-US"/>
              </w:rPr>
              <w:t>information dissemination channels</w:t>
            </w:r>
          </w:p>
        </w:tc>
        <w:tc>
          <w:tcPr>
            <w:tcW w:w="1843"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1DA1A7D3" w14:textId="0A6018E3"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BISP</w:t>
            </w:r>
          </w:p>
          <w:p w14:paraId="688D9297" w14:textId="77777777" w:rsidR="003D3299" w:rsidRPr="006833C4" w:rsidRDefault="003D3299" w:rsidP="007663E1">
            <w:pPr>
              <w:spacing w:line="259" w:lineRule="auto"/>
              <w:ind w:left="2"/>
              <w:rPr>
                <w:rFonts w:asciiTheme="minorHAnsi" w:hAnsiTheme="minorHAnsi" w:cstheme="minorHAnsi"/>
                <w:iCs/>
                <w:sz w:val="20"/>
                <w:szCs w:val="20"/>
              </w:rPr>
            </w:pPr>
          </w:p>
          <w:p w14:paraId="686D1BCA" w14:textId="77777777" w:rsidR="003D3299" w:rsidRPr="006833C4" w:rsidRDefault="003D3299" w:rsidP="007663E1">
            <w:pPr>
              <w:spacing w:line="259" w:lineRule="auto"/>
              <w:ind w:right="67"/>
              <w:rPr>
                <w:rFonts w:asciiTheme="minorHAnsi" w:hAnsiTheme="minorHAnsi" w:cstheme="minorHAnsi"/>
                <w:iCs/>
                <w:sz w:val="20"/>
                <w:szCs w:val="20"/>
              </w:rPr>
            </w:pPr>
          </w:p>
        </w:tc>
        <w:tc>
          <w:tcPr>
            <w:tcW w:w="1559"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1A3DA85D" w14:textId="4639C5EB" w:rsidR="003D3299" w:rsidRPr="006833C4" w:rsidRDefault="003D3299" w:rsidP="007663E1">
            <w:pPr>
              <w:spacing w:line="259" w:lineRule="auto"/>
              <w:rPr>
                <w:rFonts w:asciiTheme="minorHAnsi" w:hAnsiTheme="minorHAnsi" w:cstheme="minorHAnsi"/>
                <w:iCs/>
                <w:sz w:val="20"/>
                <w:szCs w:val="20"/>
              </w:rPr>
            </w:pPr>
            <w:r>
              <w:rPr>
                <w:rFonts w:asciiTheme="minorHAnsi" w:hAnsiTheme="minorHAnsi" w:cstheme="minorHAnsi"/>
                <w:iCs/>
                <w:sz w:val="20"/>
                <w:szCs w:val="20"/>
              </w:rPr>
              <w:t>BISP</w:t>
            </w:r>
            <w:r w:rsidRPr="006833C4">
              <w:rPr>
                <w:rFonts w:asciiTheme="minorHAnsi" w:hAnsiTheme="minorHAnsi" w:cstheme="minorHAnsi"/>
                <w:iCs/>
                <w:sz w:val="20"/>
                <w:szCs w:val="20"/>
              </w:rPr>
              <w:t xml:space="preserve"> is responsible for the implementation of the ESMP and the SEP</w:t>
            </w:r>
          </w:p>
          <w:p w14:paraId="4A70B4C7" w14:textId="77777777" w:rsidR="003D3299" w:rsidRPr="006833C4" w:rsidRDefault="003D3299" w:rsidP="007663E1">
            <w:pPr>
              <w:spacing w:line="259" w:lineRule="auto"/>
              <w:rPr>
                <w:rFonts w:asciiTheme="minorHAnsi" w:hAnsiTheme="minorHAnsi" w:cstheme="minorHAnsi"/>
                <w:i/>
                <w:sz w:val="20"/>
                <w:szCs w:val="20"/>
              </w:rPr>
            </w:pPr>
          </w:p>
          <w:p w14:paraId="3CCFF4E4" w14:textId="18B07F42" w:rsidR="003D3299" w:rsidRPr="006833C4" w:rsidRDefault="003D3299" w:rsidP="007663E1">
            <w:pPr>
              <w:spacing w:line="259" w:lineRule="auto"/>
              <w:jc w:val="both"/>
              <w:rPr>
                <w:rFonts w:asciiTheme="minorHAnsi" w:hAnsiTheme="minorHAnsi" w:cstheme="minorHAnsi"/>
                <w:iCs/>
                <w:sz w:val="20"/>
                <w:szCs w:val="20"/>
              </w:rPr>
            </w:pPr>
          </w:p>
        </w:tc>
      </w:tr>
      <w:tr w:rsidR="003D3299" w:rsidRPr="006833C4" w14:paraId="3A306822" w14:textId="77777777" w:rsidTr="00CA7A21">
        <w:trPr>
          <w:cantSplit/>
          <w:trHeight w:val="1134"/>
        </w:trPr>
        <w:tc>
          <w:tcPr>
            <w:tcW w:w="881" w:type="dxa"/>
            <w:vMerge/>
            <w:tcBorders>
              <w:left w:val="single" w:sz="4" w:space="0" w:color="000000"/>
              <w:right w:val="single" w:sz="4" w:space="0" w:color="000000"/>
            </w:tcBorders>
            <w:shd w:val="clear" w:color="auto" w:fill="D9E2F3" w:themeFill="accent1" w:themeFillTint="33"/>
          </w:tcPr>
          <w:p w14:paraId="4C77AE7D" w14:textId="77777777" w:rsidR="003D3299" w:rsidRPr="006833C4" w:rsidRDefault="003D3299" w:rsidP="007663E1">
            <w:pPr>
              <w:spacing w:line="259" w:lineRule="auto"/>
              <w:ind w:left="113" w:right="113"/>
              <w:jc w:val="center"/>
              <w:rPr>
                <w:rFonts w:asciiTheme="minorHAnsi" w:hAnsiTheme="minorHAnsi" w:cstheme="minorHAnsi"/>
                <w:sz w:val="20"/>
                <w:szCs w:val="20"/>
              </w:rPr>
            </w:pPr>
          </w:p>
        </w:tc>
        <w:tc>
          <w:tcPr>
            <w:tcW w:w="2551"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41A70398"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Project ongoing and planned activities pertaining to health, emergency relief and social protection support</w:t>
            </w:r>
          </w:p>
          <w:p w14:paraId="3F41B5A9"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 xml:space="preserve">ESMP </w:t>
            </w:r>
          </w:p>
          <w:p w14:paraId="56E2ED42"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Updated SEP &amp; its implementation</w:t>
            </w:r>
          </w:p>
          <w:p w14:paraId="5AA8CA75" w14:textId="403BACFB"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 xml:space="preserve">GRM mechanism for public </w:t>
            </w:r>
          </w:p>
          <w:p w14:paraId="266DD571" w14:textId="0CC801E4" w:rsidR="003D3299" w:rsidRPr="006833C4" w:rsidRDefault="003D3299" w:rsidP="006833C4">
            <w:pPr>
              <w:pStyle w:val="ListParagraph"/>
              <w:numPr>
                <w:ilvl w:val="0"/>
                <w:numId w:val="8"/>
              </w:numPr>
              <w:spacing w:line="259" w:lineRule="auto"/>
              <w:ind w:left="131" w:right="67" w:hanging="131"/>
            </w:pPr>
            <w:r w:rsidRPr="006833C4">
              <w:t>Environmental concerns</w:t>
            </w:r>
          </w:p>
        </w:tc>
        <w:tc>
          <w:tcPr>
            <w:tcW w:w="2126"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6FFD2CC4" w14:textId="0EA04090"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 xml:space="preserve">Information resource portal on the </w:t>
            </w:r>
            <w:r>
              <w:rPr>
                <w:rFonts w:asciiTheme="minorHAnsi" w:hAnsiTheme="minorHAnsi" w:cstheme="minorHAnsi"/>
                <w:iCs/>
                <w:lang w:val="en-US" w:eastAsia="en-US"/>
              </w:rPr>
              <w:t>BISP</w:t>
            </w:r>
            <w:r w:rsidRPr="006833C4">
              <w:rPr>
                <w:rFonts w:asciiTheme="minorHAnsi" w:hAnsiTheme="minorHAnsi" w:cstheme="minorHAnsi"/>
                <w:iCs/>
                <w:lang w:val="en-US" w:eastAsia="en-US"/>
              </w:rPr>
              <w:t xml:space="preserve"> website with provincial and district data pertaining to project activities</w:t>
            </w:r>
          </w:p>
          <w:p w14:paraId="5EAB4A18" w14:textId="4EA01F08"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lang w:val="en-US" w:eastAsia="en-US"/>
              </w:rPr>
            </w:pPr>
            <w:r w:rsidRPr="006833C4">
              <w:rPr>
                <w:rFonts w:asciiTheme="minorHAnsi" w:hAnsiTheme="minorHAnsi" w:cstheme="minorHAnsi"/>
                <w:iCs/>
                <w:lang w:val="en-US" w:eastAsia="en-US"/>
              </w:rPr>
              <w:t xml:space="preserve"> BISP websites for GRM information</w:t>
            </w:r>
          </w:p>
          <w:p w14:paraId="73FFD93D" w14:textId="6FD35570"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lang w:val="en-US" w:eastAsia="en-US"/>
              </w:rPr>
            </w:pPr>
            <w:r w:rsidRPr="006833C4">
              <w:rPr>
                <w:rFonts w:asciiTheme="minorHAnsi" w:hAnsiTheme="minorHAnsi" w:cstheme="minorHAnsi"/>
                <w:iCs/>
                <w:lang w:val="en-US" w:eastAsia="en-US"/>
              </w:rPr>
              <w:t>Social media channels (e.g. Facebook and twitter) of the implementing agencies</w:t>
            </w:r>
          </w:p>
          <w:p w14:paraId="5EA21655" w14:textId="65E98CC9" w:rsidR="003D3299" w:rsidRPr="006833C4" w:rsidRDefault="003D3299" w:rsidP="006833C4">
            <w:pPr>
              <w:pStyle w:val="ListParagraph"/>
              <w:numPr>
                <w:ilvl w:val="0"/>
                <w:numId w:val="8"/>
              </w:numPr>
              <w:spacing w:line="259" w:lineRule="auto"/>
              <w:ind w:left="131" w:right="67" w:hanging="131"/>
              <w:rPr>
                <w:rFonts w:asciiTheme="minorHAnsi" w:hAnsiTheme="minorHAnsi" w:cstheme="minorHAnsi"/>
                <w:iCs/>
                <w:lang w:eastAsia="en-US"/>
              </w:rPr>
            </w:pPr>
            <w:r w:rsidRPr="006833C4">
              <w:rPr>
                <w:rFonts w:asciiTheme="minorHAnsi" w:hAnsiTheme="minorHAnsi" w:cstheme="minorHAnsi"/>
                <w:iCs/>
                <w:lang w:eastAsia="en-US"/>
              </w:rPr>
              <w:t>Outreach programs on radio and state-run television where the public can call-in</w:t>
            </w:r>
          </w:p>
        </w:tc>
        <w:tc>
          <w:tcPr>
            <w:tcW w:w="1843"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4BCAE5F1"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General public,</w:t>
            </w:r>
          </w:p>
          <w:p w14:paraId="6D74990D" w14:textId="08D3A191"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P</w:t>
            </w:r>
            <w:r>
              <w:rPr>
                <w:rFonts w:asciiTheme="minorHAnsi" w:hAnsiTheme="minorHAnsi" w:cstheme="minorHAnsi"/>
                <w:iCs/>
                <w:lang w:val="en-US" w:eastAsia="en-US"/>
              </w:rPr>
              <w:t xml:space="preserve">arents of children in the </w:t>
            </w:r>
            <w:r w:rsidRPr="006833C4">
              <w:rPr>
                <w:rFonts w:asciiTheme="minorHAnsi" w:hAnsiTheme="minorHAnsi" w:cstheme="minorHAnsi"/>
                <w:iCs/>
                <w:lang w:val="en-US" w:eastAsia="en-US"/>
              </w:rPr>
              <w:t>Ehsas Nashonuma and the Waseela-e-Taleem Programmes</w:t>
            </w:r>
          </w:p>
          <w:p w14:paraId="0B3FA342" w14:textId="2D506A71" w:rsidR="003D3299" w:rsidRPr="006833C4" w:rsidRDefault="003D3299" w:rsidP="006833C4">
            <w:pPr>
              <w:pStyle w:val="ListParagraph"/>
              <w:numPr>
                <w:ilvl w:val="0"/>
                <w:numId w:val="8"/>
              </w:numPr>
              <w:spacing w:line="259" w:lineRule="auto"/>
              <w:ind w:left="131" w:right="67" w:hanging="131"/>
              <w:rPr>
                <w:rFonts w:asciiTheme="minorHAnsi" w:hAnsiTheme="minorHAnsi" w:cstheme="minorHAnsi"/>
                <w:iCs/>
              </w:rPr>
            </w:pPr>
            <w:r w:rsidRPr="006833C4">
              <w:rPr>
                <w:rFonts w:asciiTheme="minorHAnsi" w:hAnsiTheme="minorHAnsi" w:cstheme="minorHAnsi"/>
                <w:iCs/>
                <w:lang w:val="en-US" w:eastAsia="en-US"/>
              </w:rPr>
              <w:t>BISP Beneficiaries</w:t>
            </w:r>
          </w:p>
        </w:tc>
        <w:tc>
          <w:tcPr>
            <w:tcW w:w="1559"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2366CF6E" w14:textId="4043C3B4" w:rsidR="003D3299" w:rsidRPr="006833C4" w:rsidRDefault="003D3299" w:rsidP="00535E4A">
            <w:pPr>
              <w:spacing w:line="259" w:lineRule="auto"/>
              <w:rPr>
                <w:rFonts w:asciiTheme="minorHAnsi" w:hAnsiTheme="minorHAnsi" w:cstheme="minorHAnsi"/>
                <w:iCs/>
                <w:sz w:val="20"/>
                <w:szCs w:val="20"/>
              </w:rPr>
            </w:pPr>
            <w:r w:rsidRPr="006833C4">
              <w:rPr>
                <w:rFonts w:asciiTheme="minorHAnsi" w:hAnsiTheme="minorHAnsi" w:cstheme="minorHAnsi"/>
                <w:iCs/>
                <w:sz w:val="20"/>
                <w:szCs w:val="20"/>
              </w:rPr>
              <w:t>BISP</w:t>
            </w:r>
            <w:r>
              <w:rPr>
                <w:rFonts w:asciiTheme="minorHAnsi" w:hAnsiTheme="minorHAnsi" w:cstheme="minorHAnsi"/>
                <w:iCs/>
                <w:sz w:val="20"/>
                <w:szCs w:val="20"/>
              </w:rPr>
              <w:t>,MoNHSRC,</w:t>
            </w:r>
            <w:r w:rsidRPr="006833C4">
              <w:rPr>
                <w:rFonts w:asciiTheme="minorHAnsi" w:hAnsiTheme="minorHAnsi" w:cstheme="minorHAnsi"/>
                <w:sz w:val="20"/>
                <w:szCs w:val="20"/>
              </w:rPr>
              <w:t>MoFEPT</w:t>
            </w:r>
            <w:r>
              <w:rPr>
                <w:rFonts w:asciiTheme="minorHAnsi" w:hAnsiTheme="minorHAnsi" w:cstheme="minorHAnsi"/>
                <w:sz w:val="20"/>
                <w:szCs w:val="20"/>
              </w:rPr>
              <w:t>, Provincial Departments of Health and Education</w:t>
            </w:r>
            <w:r w:rsidRPr="006833C4">
              <w:rPr>
                <w:rFonts w:asciiTheme="minorHAnsi" w:hAnsiTheme="minorHAnsi" w:cstheme="minorHAnsi"/>
                <w:sz w:val="20"/>
                <w:szCs w:val="20"/>
              </w:rPr>
              <w:t xml:space="preserve"> </w:t>
            </w:r>
          </w:p>
        </w:tc>
      </w:tr>
      <w:tr w:rsidR="003D3299" w:rsidRPr="006833C4" w14:paraId="35A46799" w14:textId="77777777" w:rsidTr="00CA7A21">
        <w:trPr>
          <w:cantSplit/>
          <w:trHeight w:val="1134"/>
        </w:trPr>
        <w:tc>
          <w:tcPr>
            <w:tcW w:w="881" w:type="dxa"/>
            <w:vMerge/>
            <w:tcBorders>
              <w:left w:val="single" w:sz="4" w:space="0" w:color="000000"/>
              <w:right w:val="single" w:sz="4" w:space="0" w:color="000000"/>
            </w:tcBorders>
            <w:shd w:val="clear" w:color="auto" w:fill="D9E2F3" w:themeFill="accent1" w:themeFillTint="33"/>
          </w:tcPr>
          <w:p w14:paraId="1C2D0121" w14:textId="77777777" w:rsidR="003D3299" w:rsidRPr="006833C4" w:rsidRDefault="003D3299" w:rsidP="007663E1">
            <w:pPr>
              <w:spacing w:line="259" w:lineRule="auto"/>
              <w:ind w:left="113" w:right="113"/>
              <w:jc w:val="center"/>
              <w:rPr>
                <w:rFonts w:asciiTheme="minorHAnsi" w:hAnsiTheme="minorHAnsi" w:cstheme="minorHAnsi"/>
                <w:sz w:val="20"/>
                <w:szCs w:val="20"/>
              </w:rPr>
            </w:pPr>
          </w:p>
        </w:tc>
        <w:tc>
          <w:tcPr>
            <w:tcW w:w="2551"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1B7FF3D1"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 xml:space="preserve">Project progress on activities. </w:t>
            </w:r>
          </w:p>
          <w:p w14:paraId="16B9485C"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Opportunities for collaboration</w:t>
            </w:r>
          </w:p>
          <w:p w14:paraId="5D19A412"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ESMP and other instruments</w:t>
            </w:r>
          </w:p>
          <w:p w14:paraId="3BB83EA6"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Updated SEP &amp; its implementation</w:t>
            </w:r>
          </w:p>
          <w:p w14:paraId="264846AA"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GRM Procedures</w:t>
            </w:r>
          </w:p>
          <w:p w14:paraId="3DCBB1DD"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Health and safety concerns</w:t>
            </w:r>
          </w:p>
          <w:p w14:paraId="0590FE1F" w14:textId="4A733769" w:rsidR="003D3299" w:rsidRPr="006833C4" w:rsidRDefault="003D3299" w:rsidP="007663E1">
            <w:pPr>
              <w:pStyle w:val="ListParagraph"/>
              <w:spacing w:line="259" w:lineRule="auto"/>
              <w:ind w:left="181"/>
              <w:rPr>
                <w:rFonts w:asciiTheme="minorHAnsi" w:hAnsiTheme="minorHAnsi" w:cstheme="minorHAnsi"/>
                <w:iCs/>
                <w:lang w:val="en-US"/>
              </w:rPr>
            </w:pPr>
            <w:r w:rsidRPr="006833C4">
              <w:rPr>
                <w:rFonts w:asciiTheme="minorHAnsi" w:hAnsiTheme="minorHAnsi" w:cstheme="minorHAnsi"/>
                <w:iCs/>
                <w:lang w:val="en-US" w:eastAsia="en-US"/>
              </w:rPr>
              <w:t>Environmental concerns</w:t>
            </w:r>
          </w:p>
        </w:tc>
        <w:tc>
          <w:tcPr>
            <w:tcW w:w="2126"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4121A5F7"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Bi Annual Provincial consultative meetings</w:t>
            </w:r>
          </w:p>
          <w:p w14:paraId="42E8C102"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Project progress Reports</w:t>
            </w:r>
          </w:p>
          <w:p w14:paraId="2FA20441" w14:textId="02B79B79"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Information resource portal</w:t>
            </w:r>
          </w:p>
          <w:p w14:paraId="2671A868" w14:textId="4045A94C" w:rsidR="003D3299" w:rsidRPr="003D3299" w:rsidRDefault="003D3299" w:rsidP="003D3299">
            <w:pPr>
              <w:pStyle w:val="ListParagraph"/>
              <w:numPr>
                <w:ilvl w:val="0"/>
                <w:numId w:val="8"/>
              </w:numPr>
              <w:spacing w:line="259" w:lineRule="auto"/>
              <w:ind w:left="131" w:right="67" w:hanging="131"/>
              <w:rPr>
                <w:rFonts w:asciiTheme="minorHAnsi" w:hAnsiTheme="minorHAnsi" w:cstheme="minorHAnsi"/>
                <w:iCs/>
                <w:lang w:eastAsia="en-US"/>
              </w:rPr>
            </w:pPr>
            <w:r w:rsidRPr="003D3299">
              <w:rPr>
                <w:rFonts w:asciiTheme="minorHAnsi" w:hAnsiTheme="minorHAnsi" w:cstheme="minorHAnsi"/>
                <w:iCs/>
                <w:lang w:eastAsia="en-US"/>
              </w:rPr>
              <w:t>Print, electronic and social media</w:t>
            </w:r>
          </w:p>
        </w:tc>
        <w:tc>
          <w:tcPr>
            <w:tcW w:w="1843"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4B7C9FC0"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Other ministries and public bodies,</w:t>
            </w:r>
          </w:p>
          <w:p w14:paraId="07096C1C"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Universities and research organizations</w:t>
            </w:r>
          </w:p>
          <w:p w14:paraId="0F851C1B"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 xml:space="preserve">Media, </w:t>
            </w:r>
          </w:p>
          <w:p w14:paraId="13558EFF" w14:textId="69A905CF"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 xml:space="preserve">NGOs and </w:t>
            </w:r>
            <w:r>
              <w:rPr>
                <w:rFonts w:asciiTheme="minorHAnsi" w:hAnsiTheme="minorHAnsi" w:cstheme="minorHAnsi"/>
                <w:iCs/>
                <w:lang w:val="en-US" w:eastAsia="en-US"/>
              </w:rPr>
              <w:t xml:space="preserve">social  protection </w:t>
            </w:r>
            <w:r w:rsidRPr="006833C4">
              <w:rPr>
                <w:rFonts w:asciiTheme="minorHAnsi" w:hAnsiTheme="minorHAnsi" w:cstheme="minorHAnsi"/>
                <w:iCs/>
                <w:lang w:val="en-US" w:eastAsia="en-US"/>
              </w:rPr>
              <w:t>organizations in each province/area</w:t>
            </w:r>
          </w:p>
          <w:p w14:paraId="715659A5" w14:textId="1450C279" w:rsidR="003D3299" w:rsidRPr="003D3299" w:rsidRDefault="003D3299" w:rsidP="003D3299">
            <w:pPr>
              <w:pStyle w:val="ListParagraph"/>
              <w:numPr>
                <w:ilvl w:val="0"/>
                <w:numId w:val="8"/>
              </w:numPr>
              <w:spacing w:line="259" w:lineRule="auto"/>
              <w:ind w:left="131" w:right="67" w:hanging="131"/>
              <w:rPr>
                <w:rFonts w:asciiTheme="minorHAnsi" w:hAnsiTheme="minorHAnsi" w:cstheme="minorHAnsi"/>
                <w:iCs/>
              </w:rPr>
            </w:pPr>
            <w:r w:rsidRPr="003D3299">
              <w:rPr>
                <w:rFonts w:asciiTheme="minorHAnsi" w:hAnsiTheme="minorHAnsi" w:cstheme="minorHAnsi"/>
                <w:iCs/>
                <w:lang w:eastAsia="en-US"/>
              </w:rPr>
              <w:t xml:space="preserve">International Organizations such as </w:t>
            </w:r>
            <w:r>
              <w:rPr>
                <w:rFonts w:asciiTheme="minorHAnsi" w:hAnsiTheme="minorHAnsi" w:cstheme="minorHAnsi"/>
                <w:iCs/>
                <w:lang w:val="en-US" w:eastAsia="en-US"/>
              </w:rPr>
              <w:t>UNICEF, ILO, ADB etc.</w:t>
            </w:r>
          </w:p>
        </w:tc>
        <w:tc>
          <w:tcPr>
            <w:tcW w:w="1559"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18BA142B" w14:textId="4016014A" w:rsidR="003D3299" w:rsidRPr="006833C4" w:rsidRDefault="003D3299" w:rsidP="00535E4A">
            <w:pPr>
              <w:spacing w:line="259" w:lineRule="auto"/>
              <w:rPr>
                <w:rFonts w:asciiTheme="minorHAnsi" w:hAnsiTheme="minorHAnsi" w:cstheme="minorHAnsi"/>
                <w:iCs/>
                <w:sz w:val="20"/>
                <w:szCs w:val="20"/>
              </w:rPr>
            </w:pPr>
            <w:r w:rsidRPr="006833C4">
              <w:rPr>
                <w:rFonts w:asciiTheme="minorHAnsi" w:hAnsiTheme="minorHAnsi" w:cstheme="minorHAnsi"/>
                <w:iCs/>
                <w:sz w:val="20"/>
                <w:szCs w:val="20"/>
              </w:rPr>
              <w:t>BISP</w:t>
            </w:r>
            <w:r>
              <w:rPr>
                <w:rFonts w:asciiTheme="minorHAnsi" w:hAnsiTheme="minorHAnsi" w:cstheme="minorHAnsi"/>
                <w:iCs/>
                <w:sz w:val="20"/>
                <w:szCs w:val="20"/>
              </w:rPr>
              <w:t>,MoNHSRC,</w:t>
            </w:r>
            <w:r w:rsidRPr="006833C4">
              <w:rPr>
                <w:rFonts w:asciiTheme="minorHAnsi" w:hAnsiTheme="minorHAnsi" w:cstheme="minorHAnsi"/>
                <w:sz w:val="20"/>
                <w:szCs w:val="20"/>
              </w:rPr>
              <w:t>MoFEPT</w:t>
            </w:r>
            <w:r>
              <w:rPr>
                <w:rFonts w:asciiTheme="minorHAnsi" w:hAnsiTheme="minorHAnsi" w:cstheme="minorHAnsi"/>
                <w:sz w:val="20"/>
                <w:szCs w:val="20"/>
              </w:rPr>
              <w:t>, Provincial Departments of Health and Education</w:t>
            </w:r>
          </w:p>
        </w:tc>
      </w:tr>
      <w:tr w:rsidR="003D3299" w:rsidRPr="006833C4" w14:paraId="659FE4EC" w14:textId="77777777" w:rsidTr="00CA7A21">
        <w:trPr>
          <w:cantSplit/>
          <w:trHeight w:val="1134"/>
        </w:trPr>
        <w:tc>
          <w:tcPr>
            <w:tcW w:w="881" w:type="dxa"/>
            <w:vMerge/>
            <w:tcBorders>
              <w:left w:val="single" w:sz="4" w:space="0" w:color="000000"/>
              <w:bottom w:val="single" w:sz="4" w:space="0" w:color="000000"/>
              <w:right w:val="single" w:sz="4" w:space="0" w:color="000000"/>
            </w:tcBorders>
            <w:shd w:val="clear" w:color="auto" w:fill="D9E2F3" w:themeFill="accent1" w:themeFillTint="33"/>
          </w:tcPr>
          <w:p w14:paraId="3B9DEE36" w14:textId="77777777" w:rsidR="003D3299" w:rsidRPr="006833C4" w:rsidRDefault="003D3299" w:rsidP="007663E1">
            <w:pPr>
              <w:spacing w:line="259" w:lineRule="auto"/>
              <w:ind w:left="113" w:right="113"/>
              <w:jc w:val="center"/>
              <w:rPr>
                <w:rFonts w:asciiTheme="minorHAnsi" w:hAnsiTheme="minorHAnsi" w:cstheme="minorHAnsi"/>
                <w:sz w:val="20"/>
                <w:szCs w:val="20"/>
              </w:rPr>
            </w:pPr>
          </w:p>
        </w:tc>
        <w:tc>
          <w:tcPr>
            <w:tcW w:w="2551"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727DEF4C"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 xml:space="preserve">Information on support interventions </w:t>
            </w:r>
          </w:p>
          <w:p w14:paraId="64521CBC"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I</w:t>
            </w:r>
            <w:r w:rsidRPr="006833C4">
              <w:rPr>
                <w:rFonts w:asciiTheme="minorHAnsi" w:hAnsiTheme="minorHAnsi" w:cstheme="minorHAnsi"/>
                <w:lang w:val="en-US" w:eastAsia="en-US"/>
              </w:rPr>
              <w:t>nformation on protection and prevention measures</w:t>
            </w:r>
          </w:p>
          <w:p w14:paraId="3D254851"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 xml:space="preserve">ESMP </w:t>
            </w:r>
          </w:p>
          <w:p w14:paraId="5A54141B"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rPr>
            </w:pPr>
            <w:r w:rsidRPr="006833C4">
              <w:rPr>
                <w:rFonts w:asciiTheme="minorHAnsi" w:hAnsiTheme="minorHAnsi" w:cstheme="minorHAnsi"/>
                <w:iCs/>
                <w:lang w:val="en-US" w:eastAsia="en-US"/>
              </w:rPr>
              <w:t>Updated SEP and its implementation</w:t>
            </w:r>
          </w:p>
          <w:p w14:paraId="003EBD62" w14:textId="5183FAFC"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GRM Procedures</w:t>
            </w:r>
          </w:p>
          <w:p w14:paraId="34C87159" w14:textId="4AB7577F" w:rsidR="003D3299" w:rsidRPr="006833C4" w:rsidRDefault="003D3299" w:rsidP="003D3299">
            <w:pPr>
              <w:pStyle w:val="ListParagraph"/>
              <w:numPr>
                <w:ilvl w:val="0"/>
                <w:numId w:val="8"/>
              </w:numPr>
              <w:spacing w:line="259" w:lineRule="auto"/>
              <w:ind w:left="131" w:right="67" w:hanging="131"/>
            </w:pPr>
            <w:r w:rsidRPr="006833C4">
              <w:t>Environmental concerns</w:t>
            </w:r>
          </w:p>
        </w:tc>
        <w:tc>
          <w:tcPr>
            <w:tcW w:w="2126"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5623AD15" w14:textId="4F38DC3C"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Mapping of CSOs to identify outreach in provinces and districts</w:t>
            </w:r>
          </w:p>
          <w:p w14:paraId="31B3F1F2"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Vulnerability outreach assessments to identify beneficiaries especially when it is a question of communal assets.</w:t>
            </w:r>
          </w:p>
          <w:p w14:paraId="3DDB4801" w14:textId="268A575C"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Community meetings in disadvantaged/ vulnerable areas</w:t>
            </w:r>
          </w:p>
          <w:p w14:paraId="08B1341C" w14:textId="71E6BDEA" w:rsidR="003D3299" w:rsidRPr="003D3299" w:rsidRDefault="003D3299" w:rsidP="003D3299">
            <w:pPr>
              <w:pStyle w:val="ListParagraph"/>
              <w:numPr>
                <w:ilvl w:val="0"/>
                <w:numId w:val="8"/>
              </w:numPr>
              <w:spacing w:line="259" w:lineRule="auto"/>
              <w:ind w:left="131" w:right="67" w:hanging="131"/>
              <w:rPr>
                <w:rFonts w:asciiTheme="minorHAnsi" w:hAnsiTheme="minorHAnsi" w:cstheme="minorHAnsi"/>
                <w:iCs/>
                <w:lang w:eastAsia="en-US"/>
              </w:rPr>
            </w:pPr>
            <w:r w:rsidRPr="003D3299">
              <w:rPr>
                <w:rFonts w:asciiTheme="minorHAnsi" w:hAnsiTheme="minorHAnsi" w:cstheme="minorHAnsi"/>
                <w:iCs/>
                <w:lang w:eastAsia="en-US"/>
              </w:rPr>
              <w:t>Project Brochures, posters</w:t>
            </w:r>
          </w:p>
        </w:tc>
        <w:tc>
          <w:tcPr>
            <w:tcW w:w="1843"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68DE5A1F"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Affected individuals and their families</w:t>
            </w:r>
          </w:p>
          <w:p w14:paraId="3534584A"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Local communities</w:t>
            </w:r>
          </w:p>
          <w:p w14:paraId="342BE07B"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Vulnerable groups</w:t>
            </w:r>
          </w:p>
          <w:p w14:paraId="124FA11C" w14:textId="77777777" w:rsidR="003D3299" w:rsidRPr="006833C4" w:rsidRDefault="003D3299" w:rsidP="007663E1">
            <w:pPr>
              <w:pStyle w:val="ListParagraph"/>
              <w:numPr>
                <w:ilvl w:val="0"/>
                <w:numId w:val="8"/>
              </w:numPr>
              <w:spacing w:line="259" w:lineRule="auto"/>
              <w:ind w:left="131" w:right="67" w:hanging="131"/>
              <w:rPr>
                <w:rFonts w:asciiTheme="minorHAnsi" w:hAnsiTheme="minorHAnsi" w:cstheme="minorHAnsi"/>
                <w:iCs/>
                <w:lang w:val="en-US" w:eastAsia="en-US"/>
              </w:rPr>
            </w:pPr>
            <w:r w:rsidRPr="006833C4">
              <w:rPr>
                <w:rFonts w:asciiTheme="minorHAnsi" w:hAnsiTheme="minorHAnsi" w:cstheme="minorHAnsi"/>
                <w:iCs/>
                <w:lang w:val="en-US" w:eastAsia="en-US"/>
              </w:rPr>
              <w:t>Indigenous people (the Kalash)</w:t>
            </w:r>
          </w:p>
          <w:p w14:paraId="1128C24F" w14:textId="77777777" w:rsidR="003D3299" w:rsidRPr="006833C4" w:rsidRDefault="003D3299" w:rsidP="007663E1">
            <w:pPr>
              <w:spacing w:line="259" w:lineRule="auto"/>
              <w:ind w:right="67"/>
              <w:rPr>
                <w:rFonts w:asciiTheme="minorHAnsi" w:hAnsiTheme="minorHAnsi" w:cstheme="minorHAnsi"/>
                <w:iCs/>
                <w:sz w:val="20"/>
                <w:szCs w:val="20"/>
              </w:rPr>
            </w:pPr>
          </w:p>
        </w:tc>
        <w:tc>
          <w:tcPr>
            <w:tcW w:w="1559" w:type="dxa"/>
            <w:tcBorders>
              <w:top w:val="single" w:sz="4" w:space="0" w:color="000000"/>
              <w:left w:val="single" w:sz="4" w:space="0" w:color="000000"/>
              <w:bottom w:val="single" w:sz="4" w:space="0" w:color="000000"/>
              <w:right w:val="single" w:sz="4" w:space="0" w:color="000000"/>
            </w:tcBorders>
            <w:shd w:val="clear" w:color="auto" w:fill="D9E2F3" w:themeFill="accent1" w:themeFillTint="33"/>
          </w:tcPr>
          <w:p w14:paraId="63B303A6" w14:textId="3305575A" w:rsidR="003D3299" w:rsidRPr="006833C4" w:rsidRDefault="003D3299" w:rsidP="00535E4A">
            <w:pPr>
              <w:spacing w:line="259" w:lineRule="auto"/>
              <w:rPr>
                <w:rFonts w:asciiTheme="minorHAnsi" w:hAnsiTheme="minorHAnsi" w:cstheme="minorHAnsi"/>
                <w:iCs/>
                <w:sz w:val="20"/>
                <w:szCs w:val="20"/>
              </w:rPr>
            </w:pPr>
            <w:r w:rsidRPr="006833C4">
              <w:rPr>
                <w:rFonts w:asciiTheme="minorHAnsi" w:hAnsiTheme="minorHAnsi" w:cstheme="minorHAnsi"/>
                <w:iCs/>
                <w:sz w:val="20"/>
                <w:szCs w:val="20"/>
              </w:rPr>
              <w:t>BISP</w:t>
            </w:r>
            <w:r>
              <w:rPr>
                <w:rFonts w:asciiTheme="minorHAnsi" w:hAnsiTheme="minorHAnsi" w:cstheme="minorHAnsi"/>
                <w:iCs/>
                <w:sz w:val="20"/>
                <w:szCs w:val="20"/>
              </w:rPr>
              <w:t>,MoNHSRC,</w:t>
            </w:r>
            <w:r w:rsidRPr="006833C4">
              <w:rPr>
                <w:rFonts w:asciiTheme="minorHAnsi" w:hAnsiTheme="minorHAnsi" w:cstheme="minorHAnsi"/>
                <w:sz w:val="20"/>
                <w:szCs w:val="20"/>
              </w:rPr>
              <w:t>MoFEPT</w:t>
            </w:r>
            <w:r>
              <w:rPr>
                <w:rFonts w:asciiTheme="minorHAnsi" w:hAnsiTheme="minorHAnsi" w:cstheme="minorHAnsi"/>
                <w:sz w:val="20"/>
                <w:szCs w:val="20"/>
              </w:rPr>
              <w:t>, Provincial Departments of Health and Education</w:t>
            </w:r>
          </w:p>
        </w:tc>
      </w:tr>
    </w:tbl>
    <w:p w14:paraId="13893C81" w14:textId="77777777" w:rsidR="003C5DB5" w:rsidRPr="000A4E46" w:rsidRDefault="003C5DB5" w:rsidP="006169C7">
      <w:pPr>
        <w:pStyle w:val="Heading2"/>
        <w:ind w:left="720" w:firstLine="0"/>
        <w:jc w:val="both"/>
        <w:rPr>
          <w:rFonts w:cs="Calibri"/>
          <w:b w:val="0"/>
          <w:lang w:eastAsia="en-US"/>
        </w:rPr>
      </w:pPr>
      <w:bookmarkStart w:id="47" w:name="_Toc38230930"/>
      <w:bookmarkStart w:id="48" w:name="_Toc38231005"/>
      <w:bookmarkStart w:id="49" w:name="_Toc38231180"/>
      <w:bookmarkStart w:id="50" w:name="_Toc38231285"/>
      <w:bookmarkStart w:id="51" w:name="_Toc38231330"/>
      <w:bookmarkStart w:id="52" w:name="_Toc38232724"/>
      <w:bookmarkStart w:id="53" w:name="_Toc38233198"/>
      <w:bookmarkStart w:id="54" w:name="_Toc38233583"/>
      <w:bookmarkStart w:id="55" w:name="_Toc38233622"/>
      <w:bookmarkEnd w:id="47"/>
      <w:bookmarkEnd w:id="48"/>
      <w:bookmarkEnd w:id="49"/>
      <w:bookmarkEnd w:id="50"/>
      <w:bookmarkEnd w:id="51"/>
      <w:bookmarkEnd w:id="52"/>
      <w:bookmarkEnd w:id="53"/>
      <w:bookmarkEnd w:id="54"/>
      <w:bookmarkEnd w:id="55"/>
    </w:p>
    <w:p w14:paraId="7540CD28" w14:textId="2E48327A" w:rsidR="00083D8D" w:rsidRPr="00CD613C" w:rsidRDefault="00BD2688" w:rsidP="00C621C9">
      <w:pPr>
        <w:pStyle w:val="Heading2"/>
        <w:numPr>
          <w:ilvl w:val="1"/>
          <w:numId w:val="10"/>
        </w:numPr>
        <w:ind w:left="-5" w:firstLine="725"/>
        <w:jc w:val="both"/>
        <w:rPr>
          <w:rFonts w:asciiTheme="minorHAnsi" w:hAnsiTheme="minorHAnsi" w:cstheme="minorHAnsi"/>
          <w:b w:val="0"/>
          <w:color w:val="0070C0"/>
          <w:lang w:eastAsia="en-US"/>
        </w:rPr>
      </w:pPr>
      <w:bookmarkStart w:id="56" w:name="_Toc57407138"/>
      <w:r w:rsidRPr="00CD613C">
        <w:rPr>
          <w:rFonts w:asciiTheme="minorHAnsi" w:hAnsiTheme="minorHAnsi" w:cstheme="minorHAnsi"/>
          <w:b w:val="0"/>
          <w:color w:val="0070C0"/>
          <w:lang w:eastAsia="en-US"/>
        </w:rPr>
        <w:t>Proposed Strategy to incorporate the view of vulnerable groups</w:t>
      </w:r>
      <w:bookmarkEnd w:id="56"/>
    </w:p>
    <w:p w14:paraId="00C44C24" w14:textId="56930A2D" w:rsidR="00C621C9" w:rsidRPr="00C621C9" w:rsidRDefault="00C621C9" w:rsidP="00C621C9">
      <w:pPr>
        <w:jc w:val="both"/>
        <w:rPr>
          <w:rFonts w:asciiTheme="minorHAnsi" w:hAnsiTheme="minorHAnsi"/>
          <w:sz w:val="22"/>
          <w:szCs w:val="22"/>
        </w:rPr>
      </w:pPr>
      <w:r w:rsidRPr="00D36F57">
        <w:rPr>
          <w:rFonts w:asciiTheme="minorHAnsi" w:hAnsiTheme="minorHAnsi"/>
          <w:sz w:val="22"/>
          <w:szCs w:val="22"/>
        </w:rPr>
        <w:t xml:space="preserve">Consultations using FGD as a tool, will be carried out with representatives of disabled citizens, women, minorities and Kalasha will be carried out, and accordingly engagement mechanisms and frequencies, will be designed and customised for vulnerable people. This will continue throughout the Project life.  A few such representative bodies have been identified in the design phase, which will be further verified and validated in the inception (first six months) phase of the project. These have been mentioned in </w:t>
      </w:r>
      <w:r w:rsidR="00D36F57" w:rsidRPr="00D36F57">
        <w:rPr>
          <w:rFonts w:asciiTheme="minorHAnsi" w:hAnsiTheme="minorHAnsi"/>
          <w:sz w:val="22"/>
          <w:szCs w:val="22"/>
        </w:rPr>
        <w:t>section 3.3</w:t>
      </w:r>
    </w:p>
    <w:p w14:paraId="5FDC6A57" w14:textId="77777777" w:rsidR="00083D8D" w:rsidRPr="00C621C9" w:rsidRDefault="00083D8D" w:rsidP="00C621C9">
      <w:pPr>
        <w:rPr>
          <w:lang w:eastAsia="en-US"/>
        </w:rPr>
      </w:pPr>
    </w:p>
    <w:p w14:paraId="2B01ED5E" w14:textId="030C39BF" w:rsidR="00BD2688" w:rsidRPr="00CD613C" w:rsidRDefault="00BD2688" w:rsidP="00E14D2E">
      <w:pPr>
        <w:pStyle w:val="Heading2"/>
        <w:numPr>
          <w:ilvl w:val="1"/>
          <w:numId w:val="10"/>
        </w:numPr>
        <w:ind w:left="-5" w:firstLine="725"/>
        <w:jc w:val="both"/>
        <w:rPr>
          <w:rFonts w:asciiTheme="minorHAnsi" w:hAnsiTheme="minorHAnsi" w:cstheme="minorHAnsi"/>
          <w:b w:val="0"/>
          <w:color w:val="0070C0"/>
          <w:lang w:eastAsia="en-US"/>
        </w:rPr>
      </w:pPr>
      <w:bookmarkStart w:id="57" w:name="_Toc57407139"/>
      <w:r w:rsidRPr="00CD613C">
        <w:rPr>
          <w:rFonts w:asciiTheme="minorHAnsi" w:hAnsiTheme="minorHAnsi" w:cstheme="minorHAnsi"/>
          <w:b w:val="0"/>
          <w:color w:val="0070C0"/>
          <w:lang w:eastAsia="en-US"/>
        </w:rPr>
        <w:t>Timelines</w:t>
      </w:r>
      <w:bookmarkEnd w:id="57"/>
    </w:p>
    <w:p w14:paraId="573DAD65" w14:textId="32FFD0EF" w:rsidR="00083D8D" w:rsidRDefault="00083D8D" w:rsidP="00083D8D">
      <w:pPr>
        <w:jc w:val="both"/>
        <w:rPr>
          <w:rFonts w:asciiTheme="minorHAnsi" w:hAnsiTheme="minorHAnsi"/>
          <w:sz w:val="22"/>
          <w:szCs w:val="22"/>
        </w:rPr>
      </w:pPr>
      <w:r w:rsidRPr="00083D8D">
        <w:rPr>
          <w:rFonts w:asciiTheme="minorHAnsi" w:hAnsiTheme="minorHAnsi"/>
          <w:sz w:val="22"/>
          <w:szCs w:val="22"/>
        </w:rPr>
        <w:t xml:space="preserve">The frequency of stakeholder engagement will vary across the TA activities (quarterly, bi-annual or annual), depending on the nature/pace of TA activity design/implementation, its social and environmental risk and impact and its relevance to the stakeholders. </w:t>
      </w:r>
      <w:r>
        <w:rPr>
          <w:rFonts w:asciiTheme="minorHAnsi" w:hAnsiTheme="minorHAnsi"/>
          <w:sz w:val="22"/>
          <w:szCs w:val="22"/>
        </w:rPr>
        <w:t xml:space="preserve">As consultations are held with stakeholders these timelines will be ascertained accordingly when the SEP is updated following project effectiveness. </w:t>
      </w:r>
    </w:p>
    <w:p w14:paraId="1AFF39EB" w14:textId="77777777" w:rsidR="00083D8D" w:rsidRDefault="00083D8D" w:rsidP="00083D8D">
      <w:pPr>
        <w:jc w:val="both"/>
        <w:rPr>
          <w:rFonts w:asciiTheme="minorHAnsi" w:hAnsiTheme="minorHAnsi"/>
          <w:sz w:val="22"/>
          <w:szCs w:val="22"/>
        </w:rPr>
      </w:pPr>
    </w:p>
    <w:p w14:paraId="07100638" w14:textId="5039DF70" w:rsidR="00083D8D" w:rsidRPr="00083D8D" w:rsidRDefault="00083D8D" w:rsidP="00083D8D">
      <w:pPr>
        <w:jc w:val="both"/>
        <w:rPr>
          <w:rFonts w:asciiTheme="minorHAnsi" w:hAnsiTheme="minorHAnsi"/>
          <w:sz w:val="22"/>
          <w:szCs w:val="22"/>
        </w:rPr>
      </w:pPr>
      <w:r w:rsidRPr="00083D8D">
        <w:rPr>
          <w:rFonts w:asciiTheme="minorHAnsi" w:hAnsiTheme="minorHAnsi"/>
          <w:sz w:val="22"/>
          <w:szCs w:val="22"/>
        </w:rPr>
        <w:t>The project will review its stakeholder engagement against the SEP bi-annually, and this review will be a part of the progress report that will be shared with the client management and the World Bank.</w:t>
      </w:r>
    </w:p>
    <w:p w14:paraId="77EF612D" w14:textId="77777777" w:rsidR="00083D8D" w:rsidRPr="00083D8D" w:rsidRDefault="00083D8D" w:rsidP="00083D8D">
      <w:pPr>
        <w:rPr>
          <w:lang w:eastAsia="en-US"/>
        </w:rPr>
      </w:pPr>
    </w:p>
    <w:p w14:paraId="5919FE87" w14:textId="13592CB3" w:rsidR="00BD2688" w:rsidRPr="00CD613C" w:rsidRDefault="00BD2688" w:rsidP="00E14D2E">
      <w:pPr>
        <w:pStyle w:val="Heading2"/>
        <w:numPr>
          <w:ilvl w:val="1"/>
          <w:numId w:val="10"/>
        </w:numPr>
        <w:ind w:left="-5" w:firstLine="725"/>
        <w:jc w:val="both"/>
        <w:rPr>
          <w:rFonts w:asciiTheme="minorHAnsi" w:hAnsiTheme="minorHAnsi" w:cstheme="minorHAnsi"/>
          <w:b w:val="0"/>
          <w:color w:val="0070C0"/>
          <w:lang w:eastAsia="en-US"/>
        </w:rPr>
      </w:pPr>
      <w:bookmarkStart w:id="58" w:name="_Toc57407140"/>
      <w:r w:rsidRPr="00CD613C">
        <w:rPr>
          <w:rFonts w:asciiTheme="minorHAnsi" w:hAnsiTheme="minorHAnsi" w:cstheme="minorHAnsi"/>
          <w:b w:val="0"/>
          <w:color w:val="0070C0"/>
          <w:lang w:eastAsia="en-US"/>
        </w:rPr>
        <w:t>Review of Comments</w:t>
      </w:r>
      <w:bookmarkEnd w:id="58"/>
    </w:p>
    <w:p w14:paraId="51580B95" w14:textId="10FCCFC6" w:rsidR="008859EF" w:rsidRPr="00C1500A" w:rsidRDefault="008859EF" w:rsidP="005777C8">
      <w:pPr>
        <w:jc w:val="both"/>
        <w:rPr>
          <w:rFonts w:asciiTheme="minorHAnsi" w:hAnsiTheme="minorHAnsi"/>
          <w:sz w:val="22"/>
          <w:szCs w:val="22"/>
        </w:rPr>
      </w:pPr>
      <w:r w:rsidRPr="00C1500A">
        <w:rPr>
          <w:rFonts w:asciiTheme="minorHAnsi" w:hAnsiTheme="minorHAnsi"/>
          <w:sz w:val="22"/>
          <w:szCs w:val="22"/>
        </w:rPr>
        <w:t xml:space="preserve">All stakeholder engagement activities (FGDs, KIIs and consultations) will be recorded and transcribed. Comments provided by stakeholders will be collated and reviewed following each engagement activity. These comments will be analyzed and formulated into a report which will be shared with </w:t>
      </w:r>
      <w:r>
        <w:rPr>
          <w:rFonts w:asciiTheme="minorHAnsi" w:hAnsiTheme="minorHAnsi"/>
          <w:sz w:val="22"/>
          <w:szCs w:val="22"/>
        </w:rPr>
        <w:t>BISP and the relevant Government Departments (Provincial Health Departments, Provinc</w:t>
      </w:r>
      <w:r w:rsidR="00C1500A">
        <w:rPr>
          <w:rFonts w:asciiTheme="minorHAnsi" w:hAnsiTheme="minorHAnsi"/>
          <w:sz w:val="22"/>
          <w:szCs w:val="22"/>
        </w:rPr>
        <w:t>i</w:t>
      </w:r>
      <w:r>
        <w:rPr>
          <w:rFonts w:asciiTheme="minorHAnsi" w:hAnsiTheme="minorHAnsi"/>
          <w:sz w:val="22"/>
          <w:szCs w:val="22"/>
        </w:rPr>
        <w:t>al EPAs etc.)</w:t>
      </w:r>
      <w:r w:rsidRPr="00C1500A">
        <w:rPr>
          <w:rFonts w:asciiTheme="minorHAnsi" w:hAnsiTheme="minorHAnsi"/>
          <w:sz w:val="22"/>
          <w:szCs w:val="22"/>
        </w:rPr>
        <w:t xml:space="preserve"> for further action.</w:t>
      </w:r>
    </w:p>
    <w:p w14:paraId="7B8A87D6" w14:textId="77777777" w:rsidR="008859EF" w:rsidRPr="00C1500A" w:rsidRDefault="008859EF" w:rsidP="00C1500A">
      <w:pPr>
        <w:rPr>
          <w:lang w:eastAsia="en-US"/>
        </w:rPr>
      </w:pPr>
    </w:p>
    <w:p w14:paraId="45497F67" w14:textId="6FB7641F" w:rsidR="0061042B" w:rsidRPr="00CD613C" w:rsidRDefault="00B97CEC" w:rsidP="00E14D2E">
      <w:pPr>
        <w:pStyle w:val="Heading2"/>
        <w:numPr>
          <w:ilvl w:val="1"/>
          <w:numId w:val="10"/>
        </w:numPr>
        <w:ind w:left="-5" w:firstLine="725"/>
        <w:jc w:val="both"/>
        <w:rPr>
          <w:rFonts w:asciiTheme="minorHAnsi" w:hAnsiTheme="minorHAnsi" w:cstheme="minorHAnsi"/>
          <w:b w:val="0"/>
          <w:color w:val="0070C0"/>
          <w:lang w:eastAsia="en-US"/>
        </w:rPr>
      </w:pPr>
      <w:bookmarkStart w:id="59" w:name="_Toc57407141"/>
      <w:r w:rsidRPr="00CD613C">
        <w:rPr>
          <w:rFonts w:asciiTheme="minorHAnsi" w:hAnsiTheme="minorHAnsi" w:cstheme="minorHAnsi"/>
          <w:b w:val="0"/>
          <w:color w:val="0070C0"/>
          <w:lang w:eastAsia="en-US"/>
        </w:rPr>
        <w:t xml:space="preserve">Future </w:t>
      </w:r>
      <w:r w:rsidR="00BD2688" w:rsidRPr="00CD613C">
        <w:rPr>
          <w:rFonts w:asciiTheme="minorHAnsi" w:hAnsiTheme="minorHAnsi" w:cstheme="minorHAnsi"/>
          <w:b w:val="0"/>
          <w:color w:val="0070C0"/>
          <w:lang w:eastAsia="en-US"/>
        </w:rPr>
        <w:t xml:space="preserve">Phases </w:t>
      </w:r>
      <w:r w:rsidRPr="00CD613C">
        <w:rPr>
          <w:rFonts w:asciiTheme="minorHAnsi" w:hAnsiTheme="minorHAnsi" w:cstheme="minorHAnsi"/>
          <w:b w:val="0"/>
          <w:color w:val="0070C0"/>
          <w:lang w:eastAsia="en-US"/>
        </w:rPr>
        <w:t xml:space="preserve">of the </w:t>
      </w:r>
      <w:r w:rsidR="00BC5D70" w:rsidRPr="00CD613C">
        <w:rPr>
          <w:rFonts w:asciiTheme="minorHAnsi" w:hAnsiTheme="minorHAnsi" w:cstheme="minorHAnsi"/>
          <w:b w:val="0"/>
          <w:color w:val="0070C0"/>
          <w:lang w:eastAsia="en-US"/>
        </w:rPr>
        <w:t>P</w:t>
      </w:r>
      <w:r w:rsidRPr="00CD613C">
        <w:rPr>
          <w:rFonts w:asciiTheme="minorHAnsi" w:hAnsiTheme="minorHAnsi" w:cstheme="minorHAnsi"/>
          <w:b w:val="0"/>
          <w:color w:val="0070C0"/>
          <w:lang w:eastAsia="en-US"/>
        </w:rPr>
        <w:t>roject</w:t>
      </w:r>
      <w:bookmarkEnd w:id="59"/>
    </w:p>
    <w:p w14:paraId="2FA974CD" w14:textId="2E03CFF6" w:rsidR="000E0F02" w:rsidRDefault="00B97CEC" w:rsidP="005777C8">
      <w:pPr>
        <w:jc w:val="both"/>
        <w:rPr>
          <w:rFonts w:asciiTheme="minorHAnsi" w:hAnsiTheme="minorHAnsi" w:cstheme="minorHAnsi"/>
          <w:sz w:val="22"/>
          <w:szCs w:val="22"/>
        </w:rPr>
      </w:pPr>
      <w:r w:rsidRPr="000A4E46">
        <w:rPr>
          <w:rFonts w:asciiTheme="minorHAnsi" w:hAnsiTheme="minorHAnsi" w:cstheme="minorHAnsi"/>
          <w:sz w:val="22"/>
          <w:szCs w:val="22"/>
        </w:rPr>
        <w:t xml:space="preserve">Stakeholders will be kept informed as the project develops, including reporting on project environmental and social performance and implementation of the stakeholder engagement plan and grievance mechanism. </w:t>
      </w:r>
      <w:r w:rsidR="008859EF">
        <w:rPr>
          <w:rFonts w:asciiTheme="minorHAnsi" w:hAnsiTheme="minorHAnsi" w:cstheme="minorHAnsi"/>
          <w:sz w:val="22"/>
          <w:szCs w:val="22"/>
        </w:rPr>
        <w:t xml:space="preserve">The </w:t>
      </w:r>
      <w:r w:rsidR="008859EF" w:rsidRPr="00C1500A">
        <w:rPr>
          <w:rFonts w:asciiTheme="minorHAnsi" w:hAnsiTheme="minorHAnsi" w:cstheme="minorHAnsi"/>
          <w:sz w:val="22"/>
          <w:szCs w:val="22"/>
        </w:rPr>
        <w:t>modes and frequency of reporting to stakeholders will be determined by the Team during the first quarter of project implementation after conducting initial workshops/FGDs and KIIs with the stakeholders.</w:t>
      </w:r>
    </w:p>
    <w:p w14:paraId="634DE7BB" w14:textId="77777777" w:rsidR="00CD613C" w:rsidRPr="00C1500A" w:rsidRDefault="00CD613C" w:rsidP="005777C8">
      <w:pPr>
        <w:jc w:val="both"/>
      </w:pPr>
    </w:p>
    <w:p w14:paraId="12F2A2E9" w14:textId="77777777" w:rsidR="000213B7" w:rsidRPr="003A16D5" w:rsidRDefault="00B64D59" w:rsidP="00CD613C">
      <w:pPr>
        <w:pStyle w:val="Heading2"/>
        <w:numPr>
          <w:ilvl w:val="0"/>
          <w:numId w:val="10"/>
        </w:numPr>
        <w:ind w:left="-5" w:hanging="10"/>
        <w:jc w:val="both"/>
        <w:rPr>
          <w:rFonts w:cs="Calibri"/>
          <w:color w:val="0070C0"/>
          <w:lang w:eastAsia="en-US"/>
        </w:rPr>
      </w:pPr>
      <w:bookmarkStart w:id="60" w:name="_Toc38230244"/>
      <w:bookmarkStart w:id="61" w:name="_Toc38230320"/>
      <w:bookmarkStart w:id="62" w:name="_Toc38230932"/>
      <w:bookmarkStart w:id="63" w:name="_Toc38231007"/>
      <w:bookmarkStart w:id="64" w:name="_Toc38231182"/>
      <w:bookmarkStart w:id="65" w:name="_Toc38231287"/>
      <w:bookmarkStart w:id="66" w:name="_Toc38231332"/>
      <w:bookmarkStart w:id="67" w:name="_Toc38232726"/>
      <w:bookmarkStart w:id="68" w:name="_Toc38233200"/>
      <w:bookmarkStart w:id="69" w:name="_Toc38233585"/>
      <w:bookmarkStart w:id="70" w:name="_Toc38233624"/>
      <w:bookmarkStart w:id="71" w:name="_Toc57407142"/>
      <w:bookmarkEnd w:id="60"/>
      <w:bookmarkEnd w:id="61"/>
      <w:bookmarkEnd w:id="62"/>
      <w:bookmarkEnd w:id="63"/>
      <w:bookmarkEnd w:id="64"/>
      <w:bookmarkEnd w:id="65"/>
      <w:bookmarkEnd w:id="66"/>
      <w:bookmarkEnd w:id="67"/>
      <w:bookmarkEnd w:id="68"/>
      <w:bookmarkEnd w:id="69"/>
      <w:bookmarkEnd w:id="70"/>
      <w:r w:rsidRPr="000A4E46">
        <w:rPr>
          <w:rFonts w:cs="Calibri"/>
          <w:color w:val="0070C0"/>
          <w:lang w:eastAsia="en-US"/>
        </w:rPr>
        <w:t>Resources and Responsibilities for implementing stakeholder engagement activities</w:t>
      </w:r>
      <w:bookmarkEnd w:id="71"/>
      <w:r w:rsidRPr="000A4E46">
        <w:rPr>
          <w:rFonts w:cs="Calibri"/>
          <w:color w:val="0070C0"/>
          <w:lang w:eastAsia="en-US"/>
        </w:rPr>
        <w:t xml:space="preserve"> </w:t>
      </w:r>
    </w:p>
    <w:p w14:paraId="01606E3C" w14:textId="595745B2" w:rsidR="00B64D59" w:rsidRPr="00CD613C" w:rsidRDefault="00B64D59" w:rsidP="00E14D2E">
      <w:pPr>
        <w:pStyle w:val="Heading2"/>
        <w:numPr>
          <w:ilvl w:val="1"/>
          <w:numId w:val="10"/>
        </w:numPr>
        <w:ind w:left="-5" w:firstLine="725"/>
        <w:jc w:val="both"/>
        <w:rPr>
          <w:rFonts w:asciiTheme="minorHAnsi" w:hAnsiTheme="minorHAnsi" w:cstheme="minorHAnsi"/>
          <w:b w:val="0"/>
          <w:color w:val="0070C0"/>
          <w:lang w:eastAsia="en-US"/>
        </w:rPr>
      </w:pPr>
      <w:bookmarkStart w:id="72" w:name="_Toc57407143"/>
      <w:r w:rsidRPr="00CD613C">
        <w:rPr>
          <w:rFonts w:asciiTheme="minorHAnsi" w:hAnsiTheme="minorHAnsi" w:cstheme="minorHAnsi"/>
          <w:b w:val="0"/>
          <w:color w:val="0070C0"/>
          <w:lang w:eastAsia="en-US"/>
        </w:rPr>
        <w:t>Resources</w:t>
      </w:r>
      <w:bookmarkEnd w:id="72"/>
      <w:r w:rsidR="00435AC5">
        <w:rPr>
          <w:rFonts w:asciiTheme="minorHAnsi" w:hAnsiTheme="minorHAnsi" w:cstheme="minorHAnsi"/>
          <w:b w:val="0"/>
          <w:color w:val="0070C0"/>
          <w:lang w:eastAsia="en-US"/>
        </w:rPr>
        <w:t xml:space="preserve"> (estimated cost: USD$20,000)</w:t>
      </w:r>
    </w:p>
    <w:p w14:paraId="20610BAE" w14:textId="1B9712C4" w:rsidR="00C1500A" w:rsidRPr="00C1500A" w:rsidRDefault="00EA144B" w:rsidP="00C1500A">
      <w:pPr>
        <w:ind w:right="43"/>
        <w:jc w:val="both"/>
        <w:rPr>
          <w:rFonts w:asciiTheme="minorHAnsi" w:hAnsiTheme="minorHAnsi"/>
          <w:bCs/>
          <w:sz w:val="22"/>
          <w:szCs w:val="22"/>
        </w:rPr>
      </w:pPr>
      <w:r w:rsidRPr="00C1500A">
        <w:rPr>
          <w:rFonts w:asciiTheme="minorHAnsi" w:hAnsiTheme="minorHAnsi"/>
          <w:bCs/>
          <w:sz w:val="22"/>
          <w:szCs w:val="22"/>
        </w:rPr>
        <w:t xml:space="preserve">Implementation of all </w:t>
      </w:r>
      <w:r w:rsidR="008C433D">
        <w:rPr>
          <w:rFonts w:asciiTheme="minorHAnsi" w:hAnsiTheme="minorHAnsi"/>
          <w:bCs/>
          <w:sz w:val="22"/>
          <w:szCs w:val="22"/>
        </w:rPr>
        <w:t>ESF</w:t>
      </w:r>
      <w:r w:rsidRPr="00C1500A">
        <w:rPr>
          <w:rFonts w:asciiTheme="minorHAnsi" w:hAnsiTheme="minorHAnsi"/>
          <w:bCs/>
          <w:sz w:val="22"/>
          <w:szCs w:val="22"/>
        </w:rPr>
        <w:t xml:space="preserve"> instruments including the SEP will be financed from the program budget. An estimated budget will be provided in an updated SEP at the start of program</w:t>
      </w:r>
      <w:r w:rsidR="00C1500A" w:rsidRPr="00C1500A">
        <w:rPr>
          <w:rFonts w:asciiTheme="minorHAnsi" w:hAnsiTheme="minorHAnsi"/>
          <w:bCs/>
          <w:sz w:val="22"/>
          <w:szCs w:val="22"/>
        </w:rPr>
        <w:t xml:space="preserve"> implementation. Based on prior experience in similar engagement and awareness campaigns undertaken by the GoP, the budget for the SEP is proposed to be a</w:t>
      </w:r>
      <w:r w:rsidR="00435AC5">
        <w:rPr>
          <w:rFonts w:asciiTheme="minorHAnsi" w:hAnsiTheme="minorHAnsi"/>
          <w:bCs/>
          <w:sz w:val="22"/>
          <w:szCs w:val="22"/>
        </w:rPr>
        <w:t>pproximately USD$20,000</w:t>
      </w:r>
      <w:r w:rsidR="00C1500A" w:rsidRPr="00C1500A">
        <w:rPr>
          <w:rFonts w:asciiTheme="minorHAnsi" w:hAnsiTheme="minorHAnsi"/>
          <w:bCs/>
          <w:sz w:val="22"/>
          <w:szCs w:val="22"/>
        </w:rPr>
        <w:t>. The detailed costs will be calculated once the activity plans for the project components are developed.</w:t>
      </w:r>
    </w:p>
    <w:p w14:paraId="0BADCF16" w14:textId="77777777" w:rsidR="006169C7" w:rsidRPr="000A4E46" w:rsidRDefault="006169C7" w:rsidP="006169C7">
      <w:pPr>
        <w:ind w:right="43"/>
        <w:jc w:val="both"/>
      </w:pPr>
    </w:p>
    <w:p w14:paraId="562F1A65" w14:textId="4ED3124E" w:rsidR="00716A89" w:rsidRPr="00CD613C" w:rsidRDefault="00716A89" w:rsidP="00E14D2E">
      <w:pPr>
        <w:pStyle w:val="Heading2"/>
        <w:numPr>
          <w:ilvl w:val="1"/>
          <w:numId w:val="10"/>
        </w:numPr>
        <w:ind w:left="-5" w:firstLine="725"/>
        <w:jc w:val="both"/>
        <w:rPr>
          <w:rFonts w:asciiTheme="minorHAnsi" w:hAnsiTheme="minorHAnsi" w:cstheme="minorHAnsi"/>
          <w:b w:val="0"/>
          <w:color w:val="0070C0"/>
          <w:lang w:eastAsia="en-US"/>
        </w:rPr>
      </w:pPr>
      <w:bookmarkStart w:id="73" w:name="_Toc57407144"/>
      <w:r w:rsidRPr="00CD613C">
        <w:rPr>
          <w:rFonts w:asciiTheme="minorHAnsi" w:hAnsiTheme="minorHAnsi" w:cstheme="minorHAnsi"/>
          <w:b w:val="0"/>
          <w:color w:val="0070C0"/>
          <w:lang w:eastAsia="en-US"/>
        </w:rPr>
        <w:t>Management Functions and Responsibilities</w:t>
      </w:r>
      <w:bookmarkEnd w:id="73"/>
    </w:p>
    <w:p w14:paraId="656EE6C2" w14:textId="77777777" w:rsidR="006414A8" w:rsidRPr="00D374AD" w:rsidRDefault="006414A8" w:rsidP="00D374AD">
      <w:pPr>
        <w:tabs>
          <w:tab w:val="left" w:pos="720"/>
        </w:tabs>
        <w:autoSpaceDE w:val="0"/>
        <w:autoSpaceDN w:val="0"/>
        <w:adjustRightInd w:val="0"/>
        <w:jc w:val="both"/>
        <w:rPr>
          <w:rFonts w:asciiTheme="minorHAnsi" w:hAnsiTheme="minorHAnsi"/>
          <w:bCs/>
          <w:sz w:val="22"/>
          <w:szCs w:val="22"/>
        </w:rPr>
      </w:pPr>
      <w:r w:rsidRPr="00D374AD">
        <w:rPr>
          <w:rFonts w:asciiTheme="minorHAnsi" w:hAnsiTheme="minorHAnsi"/>
          <w:b/>
          <w:sz w:val="22"/>
          <w:szCs w:val="22"/>
        </w:rPr>
        <w:t>BISP, an autonomous authority working under the newly created Poverty Alleviation &amp; Social Safety (PASS) Division, is the main implementation agency for the Program.</w:t>
      </w:r>
      <w:r w:rsidRPr="00D374AD">
        <w:rPr>
          <w:rFonts w:asciiTheme="minorHAnsi" w:hAnsiTheme="minorHAnsi"/>
          <w:bCs/>
          <w:sz w:val="22"/>
          <w:szCs w:val="22"/>
        </w:rPr>
        <w:t xml:space="preserve"> BISP is headed by a Chairperson supported by a Management Board, which includes governmental and non-governmental members. The Chairperson provides strategic guidance and ensures implementation of the program in accordance with Board decisions. The key functions of the Board include approving the eligibility criteria for financial assistance, approving BISP policies, regulations, and budget and ensure transparency through monitoring of the organization. The Secretary of BISP, appointed by the Federal </w:t>
      </w:r>
      <w:r w:rsidRPr="00D374AD">
        <w:rPr>
          <w:rFonts w:asciiTheme="minorHAnsi" w:hAnsiTheme="minorHAnsi"/>
          <w:bCs/>
          <w:sz w:val="22"/>
          <w:szCs w:val="22"/>
        </w:rPr>
        <w:lastRenderedPageBreak/>
        <w:t xml:space="preserve">Government, officiates as the Principal Accounting Officer of the organization as well as the ex-officio Member/Secretary of the Board. </w:t>
      </w:r>
    </w:p>
    <w:p w14:paraId="6A9782B5" w14:textId="77777777" w:rsidR="006414A8" w:rsidRPr="00B24B73" w:rsidRDefault="006414A8" w:rsidP="006414A8">
      <w:pPr>
        <w:pStyle w:val="ListParagraph"/>
        <w:tabs>
          <w:tab w:val="left" w:pos="720"/>
        </w:tabs>
        <w:ind w:left="0"/>
        <w:jc w:val="both"/>
        <w:rPr>
          <w:rFonts w:asciiTheme="minorHAnsi" w:hAnsiTheme="minorHAnsi"/>
          <w:bCs/>
          <w:sz w:val="22"/>
          <w:szCs w:val="22"/>
        </w:rPr>
      </w:pPr>
    </w:p>
    <w:p w14:paraId="517E389D" w14:textId="77777777" w:rsidR="006414A8" w:rsidRPr="00D374AD" w:rsidRDefault="006414A8" w:rsidP="00D374AD">
      <w:pPr>
        <w:tabs>
          <w:tab w:val="left" w:pos="720"/>
        </w:tabs>
        <w:autoSpaceDE w:val="0"/>
        <w:autoSpaceDN w:val="0"/>
        <w:adjustRightInd w:val="0"/>
        <w:jc w:val="both"/>
        <w:rPr>
          <w:rFonts w:asciiTheme="minorHAnsi" w:hAnsiTheme="minorHAnsi"/>
          <w:bCs/>
          <w:sz w:val="22"/>
          <w:szCs w:val="22"/>
        </w:rPr>
      </w:pPr>
      <w:r w:rsidRPr="00D374AD">
        <w:rPr>
          <w:rFonts w:asciiTheme="minorHAnsi" w:hAnsiTheme="minorHAnsi"/>
          <w:b/>
          <w:sz w:val="22"/>
          <w:szCs w:val="22"/>
        </w:rPr>
        <w:t>The Secretary BISP heads the Management, which includes several Director Generals (DGs) at headquarters as well as four provincial and two regional levels.</w:t>
      </w:r>
      <w:r w:rsidRPr="00D374AD">
        <w:rPr>
          <w:rFonts w:asciiTheme="minorHAnsi" w:hAnsiTheme="minorHAnsi"/>
          <w:bCs/>
          <w:sz w:val="22"/>
          <w:szCs w:val="22"/>
        </w:rPr>
        <w:t xml:space="preserve"> The provincial/regional offices are the main coordinating entity for their respective geographic areas and are responsible for implementing policies and plans in accordance with procedures defined by the program’s operational manuals and guidelines. They supervise and 418 functional divisional and tehsil offices nationwide.</w:t>
      </w:r>
    </w:p>
    <w:p w14:paraId="724EB739" w14:textId="77777777" w:rsidR="006414A8" w:rsidRPr="008C6D19" w:rsidRDefault="006414A8" w:rsidP="006414A8">
      <w:pPr>
        <w:pStyle w:val="ListParagraph"/>
        <w:tabs>
          <w:tab w:val="left" w:pos="720"/>
        </w:tabs>
        <w:ind w:left="0"/>
        <w:jc w:val="both"/>
        <w:rPr>
          <w:rFonts w:asciiTheme="minorHAnsi" w:hAnsiTheme="minorHAnsi"/>
          <w:bCs/>
          <w:sz w:val="22"/>
          <w:szCs w:val="22"/>
        </w:rPr>
      </w:pPr>
    </w:p>
    <w:p w14:paraId="50D7FDE4" w14:textId="77777777" w:rsidR="006414A8" w:rsidRPr="00D374AD" w:rsidRDefault="006414A8" w:rsidP="00D374AD">
      <w:pPr>
        <w:tabs>
          <w:tab w:val="left" w:pos="720"/>
        </w:tabs>
        <w:autoSpaceDE w:val="0"/>
        <w:autoSpaceDN w:val="0"/>
        <w:adjustRightInd w:val="0"/>
        <w:jc w:val="both"/>
        <w:rPr>
          <w:rFonts w:asciiTheme="minorHAnsi" w:hAnsiTheme="minorHAnsi"/>
          <w:bCs/>
          <w:sz w:val="22"/>
          <w:szCs w:val="22"/>
        </w:rPr>
      </w:pPr>
      <w:r w:rsidRPr="00D374AD">
        <w:rPr>
          <w:rFonts w:asciiTheme="minorHAnsi" w:hAnsiTheme="minorHAnsi"/>
          <w:b/>
          <w:sz w:val="22"/>
          <w:szCs w:val="22"/>
        </w:rPr>
        <w:t>There are five operational wings that are absolutely essential for on ground implementation of the CRISP Program.</w:t>
      </w:r>
      <w:r w:rsidRPr="00D374AD">
        <w:rPr>
          <w:rFonts w:asciiTheme="minorHAnsi" w:hAnsiTheme="minorHAnsi"/>
          <w:bCs/>
          <w:sz w:val="22"/>
          <w:szCs w:val="22"/>
        </w:rPr>
        <w:t xml:space="preserve"> </w:t>
      </w:r>
      <w:r w:rsidRPr="00D374AD">
        <w:rPr>
          <w:rFonts w:asciiTheme="minorHAnsi" w:hAnsiTheme="minorHAnsi" w:cstheme="minorHAnsi"/>
          <w:sz w:val="22"/>
          <w:szCs w:val="22"/>
        </w:rPr>
        <w:t xml:space="preserve">These include NSER, Cash Transfer, Conditional Cash Transfer, Complementary Initiatives and Technology Wings. NSER will be instrumental in the implementation of RA 1, CI Wing in RA 2 and CCT Wing in RA 3. CT Wing will be cross supporting RA 1 in further enhancement of the payment system and RA 2 through establishing the delivery mechanism for hybrid social protection scheme. Technology Wing as in the past will be supporting across all RA by developing and managing the IT based registries and delivery systems. </w:t>
      </w:r>
    </w:p>
    <w:p w14:paraId="1AA9E9AD" w14:textId="77777777" w:rsidR="006414A8" w:rsidRPr="000A4E46" w:rsidRDefault="006414A8" w:rsidP="00F95B28">
      <w:pPr>
        <w:rPr>
          <w:lang w:eastAsia="en-US"/>
        </w:rPr>
      </w:pPr>
    </w:p>
    <w:p w14:paraId="32BEDBE5" w14:textId="77777777" w:rsidR="00987AA3" w:rsidRPr="000A4E46" w:rsidRDefault="00B64D59" w:rsidP="00CD613C">
      <w:pPr>
        <w:pStyle w:val="Heading2"/>
        <w:numPr>
          <w:ilvl w:val="0"/>
          <w:numId w:val="10"/>
        </w:numPr>
        <w:ind w:left="-5" w:hanging="10"/>
        <w:jc w:val="both"/>
        <w:rPr>
          <w:rFonts w:cs="Calibri"/>
          <w:color w:val="0070C0"/>
          <w:lang w:eastAsia="en-US"/>
        </w:rPr>
      </w:pPr>
      <w:bookmarkStart w:id="74" w:name="_Toc38230247"/>
      <w:bookmarkStart w:id="75" w:name="_Toc38230323"/>
      <w:bookmarkStart w:id="76" w:name="_Toc38230935"/>
      <w:bookmarkStart w:id="77" w:name="_Toc38231010"/>
      <w:bookmarkStart w:id="78" w:name="_Toc38230938"/>
      <w:bookmarkStart w:id="79" w:name="_Toc38231013"/>
      <w:bookmarkStart w:id="80" w:name="_Toc38231186"/>
      <w:bookmarkStart w:id="81" w:name="_Toc38231291"/>
      <w:bookmarkStart w:id="82" w:name="_Toc38231336"/>
      <w:bookmarkStart w:id="83" w:name="_Toc38232730"/>
      <w:bookmarkStart w:id="84" w:name="_Toc38233204"/>
      <w:bookmarkStart w:id="85" w:name="_Toc38233589"/>
      <w:bookmarkStart w:id="86" w:name="_Toc38233628"/>
      <w:bookmarkStart w:id="87" w:name="_Toc57407145"/>
      <w:bookmarkEnd w:id="74"/>
      <w:bookmarkEnd w:id="75"/>
      <w:bookmarkEnd w:id="76"/>
      <w:bookmarkEnd w:id="77"/>
      <w:bookmarkEnd w:id="78"/>
      <w:bookmarkEnd w:id="79"/>
      <w:bookmarkEnd w:id="80"/>
      <w:bookmarkEnd w:id="81"/>
      <w:bookmarkEnd w:id="82"/>
      <w:bookmarkEnd w:id="83"/>
      <w:bookmarkEnd w:id="84"/>
      <w:bookmarkEnd w:id="85"/>
      <w:bookmarkEnd w:id="86"/>
      <w:r w:rsidRPr="000A4E46">
        <w:rPr>
          <w:rFonts w:cs="Calibri"/>
          <w:color w:val="0070C0"/>
          <w:lang w:eastAsia="en-US"/>
        </w:rPr>
        <w:t>Grievance Mechanism</w:t>
      </w:r>
      <w:bookmarkEnd w:id="87"/>
    </w:p>
    <w:p w14:paraId="1BE5A714" w14:textId="2A694260" w:rsidR="00B64D59" w:rsidRPr="00243E26" w:rsidRDefault="00B64D59" w:rsidP="006169C7">
      <w:pPr>
        <w:jc w:val="both"/>
        <w:rPr>
          <w:rFonts w:asciiTheme="minorHAnsi" w:eastAsia="Arial" w:hAnsiTheme="minorHAnsi" w:cstheme="minorHAnsi"/>
          <w:bCs/>
          <w:sz w:val="22"/>
          <w:szCs w:val="22"/>
        </w:rPr>
      </w:pPr>
      <w:r w:rsidRPr="00243E26">
        <w:rPr>
          <w:rFonts w:asciiTheme="minorHAnsi" w:eastAsia="Arial" w:hAnsiTheme="minorHAnsi" w:cstheme="minorHAnsi"/>
          <w:bCs/>
          <w:sz w:val="22"/>
          <w:szCs w:val="22"/>
        </w:rPr>
        <w:t>The main objective of a Grievance Redress Mechanism (GRM) is to assist to resolve complaints and grievances in a timely, effective and efficient manner that satisfies all parties involved. Specifically, it provides a transparent and credible process for fair, effective and lasting outcomes. It also builds trust and cooperation as an integral component of broader community consultation that facilitates corrective actions. Specifically, the GRM:</w:t>
      </w:r>
    </w:p>
    <w:p w14:paraId="54476828" w14:textId="77777777" w:rsidR="001B12FA" w:rsidRPr="000A4E46" w:rsidRDefault="001B12FA" w:rsidP="006169C7">
      <w:pPr>
        <w:ind w:left="720"/>
        <w:contextualSpacing/>
        <w:jc w:val="both"/>
        <w:rPr>
          <w:rFonts w:asciiTheme="minorHAnsi" w:eastAsia="Arial" w:hAnsiTheme="minorHAnsi" w:cstheme="minorHAnsi"/>
          <w:bCs/>
          <w:sz w:val="22"/>
          <w:szCs w:val="22"/>
        </w:rPr>
      </w:pPr>
    </w:p>
    <w:p w14:paraId="5273A1B8" w14:textId="77777777" w:rsidR="00F44CFE" w:rsidRPr="000A4E46" w:rsidRDefault="00B64D59" w:rsidP="006169C7">
      <w:pPr>
        <w:numPr>
          <w:ilvl w:val="0"/>
          <w:numId w:val="4"/>
        </w:numPr>
        <w:contextualSpacing/>
        <w:jc w:val="both"/>
        <w:rPr>
          <w:rFonts w:asciiTheme="minorHAnsi" w:eastAsia="Arial" w:hAnsiTheme="minorHAnsi" w:cstheme="minorHAnsi"/>
          <w:bCs/>
          <w:sz w:val="22"/>
          <w:szCs w:val="22"/>
        </w:rPr>
      </w:pPr>
      <w:r w:rsidRPr="000A4E46">
        <w:rPr>
          <w:rFonts w:asciiTheme="minorHAnsi" w:eastAsia="Arial" w:hAnsiTheme="minorHAnsi" w:cstheme="minorHAnsi"/>
          <w:bCs/>
          <w:sz w:val="22"/>
          <w:szCs w:val="22"/>
        </w:rPr>
        <w:t>Provides affected people with avenues for making a complaint or resolving any dispute that may arise during the course of the implementation of projects</w:t>
      </w:r>
      <w:r w:rsidR="001B12FA" w:rsidRPr="000A4E46">
        <w:rPr>
          <w:rFonts w:asciiTheme="minorHAnsi" w:eastAsia="Arial" w:hAnsiTheme="minorHAnsi" w:cstheme="minorHAnsi"/>
          <w:bCs/>
          <w:sz w:val="22"/>
          <w:szCs w:val="22"/>
        </w:rPr>
        <w:t>.</w:t>
      </w:r>
    </w:p>
    <w:p w14:paraId="390FEBDB" w14:textId="77777777" w:rsidR="00F44CFE" w:rsidRPr="000A4E46" w:rsidRDefault="00F44CFE" w:rsidP="006169C7">
      <w:pPr>
        <w:ind w:left="720"/>
        <w:contextualSpacing/>
        <w:jc w:val="both"/>
        <w:rPr>
          <w:rFonts w:asciiTheme="minorHAnsi" w:eastAsia="Arial" w:hAnsiTheme="minorHAnsi" w:cstheme="minorHAnsi"/>
          <w:bCs/>
          <w:sz w:val="22"/>
          <w:szCs w:val="22"/>
        </w:rPr>
      </w:pPr>
    </w:p>
    <w:p w14:paraId="32D80C7F" w14:textId="77777777" w:rsidR="00B64D59" w:rsidRPr="000A4E46" w:rsidRDefault="00B64D59" w:rsidP="00C53954">
      <w:pPr>
        <w:numPr>
          <w:ilvl w:val="0"/>
          <w:numId w:val="4"/>
        </w:numPr>
        <w:contextualSpacing/>
        <w:rPr>
          <w:rFonts w:asciiTheme="minorHAnsi" w:eastAsia="Arial" w:hAnsiTheme="minorHAnsi" w:cstheme="minorHAnsi"/>
          <w:bCs/>
          <w:sz w:val="22"/>
          <w:szCs w:val="22"/>
        </w:rPr>
      </w:pPr>
      <w:r w:rsidRPr="000A4E46">
        <w:rPr>
          <w:rFonts w:asciiTheme="minorHAnsi" w:eastAsia="Arial" w:hAnsiTheme="minorHAnsi" w:cstheme="minorHAnsi"/>
          <w:bCs/>
          <w:sz w:val="22"/>
          <w:szCs w:val="22"/>
        </w:rPr>
        <w:t>Ensures that appropriate and mutually acceptable redress actions are identified and implemented to the satisfaction of complainants; and</w:t>
      </w:r>
    </w:p>
    <w:p w14:paraId="52EFE545" w14:textId="77777777" w:rsidR="00327BC2" w:rsidRPr="000A4E46" w:rsidRDefault="00327BC2" w:rsidP="00D12D59">
      <w:pPr>
        <w:contextualSpacing/>
        <w:rPr>
          <w:rFonts w:eastAsia="Arial"/>
          <w:bCs/>
        </w:rPr>
      </w:pPr>
    </w:p>
    <w:p w14:paraId="583B644D" w14:textId="0A49A5CF" w:rsidR="00B64D59" w:rsidRPr="00CD613C" w:rsidRDefault="00B64D59" w:rsidP="00CD613C">
      <w:pPr>
        <w:pStyle w:val="Heading2"/>
        <w:numPr>
          <w:ilvl w:val="1"/>
          <w:numId w:val="10"/>
        </w:numPr>
        <w:ind w:left="-5" w:firstLine="725"/>
        <w:jc w:val="both"/>
        <w:rPr>
          <w:rFonts w:asciiTheme="minorHAnsi" w:hAnsiTheme="minorHAnsi" w:cstheme="minorHAnsi"/>
          <w:b w:val="0"/>
          <w:color w:val="0070C0"/>
          <w:lang w:eastAsia="en-US"/>
        </w:rPr>
      </w:pPr>
      <w:bookmarkStart w:id="88" w:name="_Toc38230940"/>
      <w:bookmarkStart w:id="89" w:name="_Toc38231015"/>
      <w:bookmarkStart w:id="90" w:name="_Toc38231188"/>
      <w:bookmarkStart w:id="91" w:name="_Toc38231293"/>
      <w:bookmarkStart w:id="92" w:name="_Toc38231338"/>
      <w:bookmarkStart w:id="93" w:name="_Toc38232732"/>
      <w:bookmarkStart w:id="94" w:name="_Toc38233206"/>
      <w:bookmarkStart w:id="95" w:name="_Toc38233591"/>
      <w:bookmarkStart w:id="96" w:name="_Toc38233630"/>
      <w:bookmarkStart w:id="97" w:name="_Toc57407146"/>
      <w:bookmarkEnd w:id="88"/>
      <w:bookmarkEnd w:id="89"/>
      <w:bookmarkEnd w:id="90"/>
      <w:bookmarkEnd w:id="91"/>
      <w:bookmarkEnd w:id="92"/>
      <w:bookmarkEnd w:id="93"/>
      <w:bookmarkEnd w:id="94"/>
      <w:bookmarkEnd w:id="95"/>
      <w:bookmarkEnd w:id="96"/>
      <w:r w:rsidRPr="00CD613C">
        <w:rPr>
          <w:rFonts w:asciiTheme="minorHAnsi" w:hAnsiTheme="minorHAnsi" w:cstheme="minorHAnsi"/>
          <w:b w:val="0"/>
          <w:color w:val="0070C0"/>
          <w:lang w:eastAsia="en-US"/>
        </w:rPr>
        <w:t>Description of GRM</w:t>
      </w:r>
      <w:bookmarkEnd w:id="97"/>
    </w:p>
    <w:p w14:paraId="00AB21F2" w14:textId="77777777" w:rsidR="006F5E45" w:rsidRPr="00034BCD" w:rsidRDefault="006F5E45" w:rsidP="00034BC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jc w:val="both"/>
        <w:rPr>
          <w:rFonts w:asciiTheme="minorHAnsi" w:hAnsiTheme="minorHAnsi"/>
          <w:bCs/>
          <w:sz w:val="22"/>
          <w:szCs w:val="22"/>
          <w:lang w:val="x-none" w:eastAsia="x-none"/>
        </w:rPr>
      </w:pPr>
      <w:r w:rsidRPr="00034BCD">
        <w:rPr>
          <w:rFonts w:asciiTheme="minorHAnsi" w:hAnsiTheme="minorHAnsi"/>
          <w:bCs/>
          <w:sz w:val="22"/>
          <w:szCs w:val="22"/>
          <w:lang w:val="x-none" w:eastAsia="x-none"/>
        </w:rPr>
        <w:t>BISP has a comprehensive Case Management System (CMS)/Grievance Redress Mechanism (GRM) in place since 2012 that is available to both existing beneficiaries and community members. The system comprises of a web-based application that provides access to BISP staff right up to the Tehsil (sub-district) level. It assists the BISP operational teams to receive and address beneficiaries’ complaints in relation to quality of services and requests for update of information of households and families participating in the Program. It also enables existing and potential beneficiaries to understand the procedures to lodge appeals and complaints - particularly appeals by households who have either not been surveyed or their poverty score is above the eligibility cut off score but they consider themselves to be poor and eligible for BISP benefits.</w:t>
      </w:r>
    </w:p>
    <w:p w14:paraId="4041E8ED" w14:textId="77777777" w:rsidR="006F5E45" w:rsidRPr="00034BCD" w:rsidRDefault="006F5E45" w:rsidP="00034BC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jc w:val="both"/>
        <w:rPr>
          <w:rFonts w:asciiTheme="minorHAnsi" w:hAnsiTheme="minorHAnsi"/>
          <w:bCs/>
          <w:sz w:val="22"/>
          <w:szCs w:val="22"/>
          <w:lang w:val="x-none" w:eastAsia="x-none"/>
        </w:rPr>
      </w:pPr>
    </w:p>
    <w:p w14:paraId="1883B923" w14:textId="77777777" w:rsidR="006F5E45" w:rsidRPr="005777C8" w:rsidRDefault="006F5E45" w:rsidP="005777C8">
      <w:pPr>
        <w:jc w:val="both"/>
        <w:rPr>
          <w:rFonts w:asciiTheme="minorHAnsi" w:hAnsiTheme="minorHAnsi"/>
          <w:sz w:val="22"/>
          <w:szCs w:val="22"/>
          <w:lang w:val="en-GB"/>
        </w:rPr>
      </w:pPr>
      <w:r w:rsidRPr="005777C8">
        <w:rPr>
          <w:rFonts w:asciiTheme="minorHAnsi" w:hAnsiTheme="minorHAnsi"/>
          <w:sz w:val="22"/>
          <w:szCs w:val="22"/>
          <w:lang w:val="en-GB"/>
        </w:rPr>
        <w:t xml:space="preserve">The grievance/complaint resolution authority has been devolved from the Head Office to the Tehsil level interface, ensuring that resolution time is quickened and beneficiaries are provided with a more personalized environment while tracking. The system is online and all offices are linked on a real time basis to process these requests. Both internal and external action committees have been set up to address attempted corruption or malpractice complaints received against BISP staff or contracted vendors. </w:t>
      </w:r>
    </w:p>
    <w:p w14:paraId="106237C1" w14:textId="77777777" w:rsidR="006F5E45" w:rsidRPr="005777C8" w:rsidRDefault="006F5E45" w:rsidP="005777C8">
      <w:pPr>
        <w:jc w:val="both"/>
        <w:rPr>
          <w:rFonts w:asciiTheme="minorHAnsi" w:hAnsiTheme="minorHAnsi"/>
          <w:sz w:val="22"/>
          <w:szCs w:val="22"/>
          <w:lang w:val="en-GB"/>
        </w:rPr>
      </w:pPr>
    </w:p>
    <w:p w14:paraId="4A066A79" w14:textId="6968D1E3" w:rsidR="006F009D" w:rsidRPr="005777C8" w:rsidRDefault="006F5E45" w:rsidP="005777C8">
      <w:pPr>
        <w:jc w:val="both"/>
        <w:rPr>
          <w:rFonts w:asciiTheme="minorHAnsi" w:hAnsiTheme="minorHAnsi"/>
          <w:sz w:val="22"/>
          <w:szCs w:val="22"/>
          <w:lang w:val="en-GB"/>
        </w:rPr>
      </w:pPr>
      <w:r w:rsidRPr="005777C8">
        <w:rPr>
          <w:rFonts w:asciiTheme="minorHAnsi" w:hAnsiTheme="minorHAnsi" w:cstheme="minorHAnsi"/>
          <w:sz w:val="22"/>
          <w:szCs w:val="22"/>
        </w:rPr>
        <w:lastRenderedPageBreak/>
        <w:t>The new banking</w:t>
      </w:r>
      <w:r w:rsidRPr="005777C8">
        <w:rPr>
          <w:rStyle w:val="FootnoteReference"/>
          <w:rFonts w:asciiTheme="minorHAnsi" w:hAnsiTheme="minorHAnsi" w:cstheme="minorHAnsi"/>
          <w:sz w:val="22"/>
          <w:szCs w:val="22"/>
        </w:rPr>
        <w:footnoteReference w:id="6"/>
      </w:r>
      <w:r w:rsidRPr="005777C8">
        <w:rPr>
          <w:rFonts w:asciiTheme="minorHAnsi" w:hAnsiTheme="minorHAnsi" w:cstheme="minorHAnsi"/>
          <w:sz w:val="22"/>
          <w:szCs w:val="22"/>
        </w:rPr>
        <w:t xml:space="preserve"> contracts have resulted in building of a robust and transparent system for payments to the affectees throughout the country. </w:t>
      </w:r>
      <w:r w:rsidRPr="005777C8">
        <w:rPr>
          <w:rFonts w:asciiTheme="minorHAnsi" w:hAnsiTheme="minorHAnsi"/>
          <w:color w:val="44546A"/>
          <w:sz w:val="22"/>
          <w:szCs w:val="22"/>
          <w:bdr w:val="none" w:sz="0" w:space="0" w:color="auto" w:frame="1"/>
        </w:rPr>
        <w:t>W</w:t>
      </w:r>
      <w:r w:rsidRPr="005777C8">
        <w:rPr>
          <w:rFonts w:asciiTheme="minorHAnsi" w:hAnsiTheme="minorHAnsi" w:cstheme="minorHAnsi"/>
          <w:sz w:val="22"/>
          <w:szCs w:val="22"/>
        </w:rPr>
        <w:t xml:space="preserve">ith the integration of the </w:t>
      </w:r>
      <w:r w:rsidRPr="005777C8">
        <w:rPr>
          <w:rFonts w:asciiTheme="minorHAnsi" w:hAnsiTheme="minorHAnsi"/>
          <w:color w:val="44546A"/>
          <w:sz w:val="22"/>
          <w:szCs w:val="22"/>
          <w:bdr w:val="none" w:sz="0" w:space="0" w:color="auto" w:frame="1"/>
        </w:rPr>
        <w:t>payment complaint management system</w:t>
      </w:r>
      <w:r w:rsidRPr="005777C8">
        <w:rPr>
          <w:rFonts w:asciiTheme="minorHAnsi" w:hAnsiTheme="minorHAnsi" w:cstheme="minorHAnsi"/>
          <w:sz w:val="22"/>
          <w:szCs w:val="22"/>
        </w:rPr>
        <w:t xml:space="preserve"> (PCMS) with the Banks complaints registration mechanisms (CRMs), the GRM mechanism will be further strengthened. With the implementation of exceptions</w:t>
      </w:r>
      <w:r w:rsidRPr="005777C8">
        <w:rPr>
          <w:rStyle w:val="FootnoteReference"/>
          <w:rFonts w:asciiTheme="minorHAnsi" w:hAnsiTheme="minorHAnsi" w:cstheme="minorHAnsi"/>
          <w:sz w:val="22"/>
          <w:szCs w:val="22"/>
        </w:rPr>
        <w:footnoteReference w:id="7"/>
      </w:r>
      <w:r w:rsidRPr="005777C8">
        <w:rPr>
          <w:rFonts w:asciiTheme="minorHAnsi" w:hAnsiTheme="minorHAnsi" w:cstheme="minorHAnsi"/>
          <w:sz w:val="22"/>
          <w:szCs w:val="22"/>
        </w:rPr>
        <w:t xml:space="preserve"> policy, the beneficiaries who are not able to get payments biometrically will now be able to withdraw their payments in a transparent manner.</w:t>
      </w:r>
    </w:p>
    <w:p w14:paraId="315FAFC5" w14:textId="77777777" w:rsidR="00034BCD" w:rsidRDefault="00034BCD" w:rsidP="00795EA9">
      <w:pPr>
        <w:jc w:val="both"/>
        <w:rPr>
          <w:rFonts w:asciiTheme="minorHAnsi" w:hAnsiTheme="minorHAnsi"/>
          <w:bCs/>
          <w:sz w:val="22"/>
          <w:szCs w:val="22"/>
          <w:lang w:val="x-none" w:eastAsia="x-none"/>
        </w:rPr>
      </w:pPr>
    </w:p>
    <w:p w14:paraId="3D390E17" w14:textId="7C4F235A" w:rsidR="00034BCD" w:rsidRPr="005777C8" w:rsidRDefault="002F62B2" w:rsidP="00034BCD">
      <w:pPr>
        <w:jc w:val="both"/>
        <w:rPr>
          <w:rFonts w:asciiTheme="minorHAnsi" w:hAnsiTheme="minorHAnsi"/>
          <w:bCs/>
          <w:sz w:val="22"/>
          <w:szCs w:val="22"/>
          <w:lang w:val="x-none" w:eastAsia="x-none"/>
        </w:rPr>
      </w:pPr>
      <w:r w:rsidRPr="00034BCD">
        <w:rPr>
          <w:rFonts w:asciiTheme="minorHAnsi" w:hAnsiTheme="minorHAnsi"/>
          <w:bCs/>
          <w:sz w:val="22"/>
          <w:szCs w:val="22"/>
          <w:lang w:val="x-none" w:eastAsia="x-none"/>
        </w:rPr>
        <w:t xml:space="preserve">During the preparation of the National Social Protection Program, an Environment and Social System Assessment (ESSA) was undertaken to strengthen BISP's capacity, among others, for complaint handling and tracking facility. This provides an avenue for utilizing the services of the existing GRM within BISP. The existing GRM system of BISP may be provided additional resources to manage additional caseload due to the </w:t>
      </w:r>
      <w:r w:rsidR="008F5EE1">
        <w:rPr>
          <w:rFonts w:asciiTheme="minorHAnsi" w:hAnsiTheme="minorHAnsi"/>
          <w:bCs/>
          <w:sz w:val="22"/>
          <w:szCs w:val="22"/>
          <w:lang w:eastAsia="x-none"/>
        </w:rPr>
        <w:t>CRISP</w:t>
      </w:r>
      <w:r w:rsidRPr="00034BCD">
        <w:rPr>
          <w:rFonts w:asciiTheme="minorHAnsi" w:hAnsiTheme="minorHAnsi"/>
          <w:bCs/>
          <w:sz w:val="22"/>
          <w:szCs w:val="22"/>
          <w:lang w:val="x-none" w:eastAsia="x-none"/>
        </w:rPr>
        <w:t xml:space="preserve"> project. BISP has a comprehensive complaint management mechanism in place through which anybody can request for inclusion, check eligibility, status, report for exclusion, lodge a complaint/appeal and seek other information by visiting BISP field/Tehsil offices, by writing a letter to BISP, by lodging a complaint online on the BISP website or by calling on the  BISP toll free number. For this purpose, BISP has set </w:t>
      </w:r>
      <w:r w:rsidR="006F5E45">
        <w:rPr>
          <w:rFonts w:asciiTheme="minorHAnsi" w:hAnsiTheme="minorHAnsi"/>
          <w:bCs/>
          <w:sz w:val="22"/>
          <w:szCs w:val="22"/>
          <w:lang w:eastAsia="x-none"/>
        </w:rPr>
        <w:t xml:space="preserve"> up </w:t>
      </w:r>
      <w:r w:rsidRPr="00034BCD">
        <w:rPr>
          <w:rFonts w:asciiTheme="minorHAnsi" w:hAnsiTheme="minorHAnsi"/>
          <w:bCs/>
          <w:sz w:val="22"/>
          <w:szCs w:val="22"/>
          <w:lang w:val="x-none" w:eastAsia="x-none"/>
        </w:rPr>
        <w:t>a centralized call center that is available for the service of the callers from across Pakistan from 8.00 am to 5.00 pm. The staff provides information about new initiatives, register complaints and resolve complaints on spot regarding CNIC updates and appeals for eligibility cases.</w:t>
      </w:r>
      <w:r w:rsidR="00034BCD">
        <w:rPr>
          <w:rFonts w:asciiTheme="minorHAnsi" w:hAnsiTheme="minorHAnsi"/>
          <w:bCs/>
          <w:sz w:val="22"/>
          <w:szCs w:val="22"/>
          <w:lang w:eastAsia="x-none"/>
        </w:rPr>
        <w:t xml:space="preserve"> </w:t>
      </w:r>
      <w:r w:rsidR="00034BCD" w:rsidRPr="005777C8">
        <w:rPr>
          <w:rFonts w:asciiTheme="minorHAnsi" w:hAnsiTheme="minorHAnsi"/>
          <w:bCs/>
          <w:sz w:val="22"/>
          <w:szCs w:val="22"/>
          <w:lang w:val="x-none" w:eastAsia="x-none"/>
        </w:rPr>
        <w:t>The status of all pending complaints is available on BISP’s website with IDs for tracking. The active complaints remain on this link till they are resolved and are available to public for reasons of transparency. The program beneficiaries’ CMS became fully functional in mid</w:t>
      </w:r>
      <w:r w:rsidR="00083D8D">
        <w:rPr>
          <w:rFonts w:asciiTheme="minorHAnsi" w:hAnsiTheme="minorHAnsi"/>
          <w:bCs/>
          <w:sz w:val="22"/>
          <w:szCs w:val="22"/>
          <w:lang w:eastAsia="x-none"/>
        </w:rPr>
        <w:t>-</w:t>
      </w:r>
      <w:r w:rsidR="00034BCD" w:rsidRPr="005777C8">
        <w:rPr>
          <w:rFonts w:asciiTheme="minorHAnsi" w:hAnsiTheme="minorHAnsi"/>
          <w:bCs/>
          <w:sz w:val="22"/>
          <w:szCs w:val="22"/>
          <w:lang w:val="x-none" w:eastAsia="x-none"/>
        </w:rPr>
        <w:t xml:space="preserve">April 2012. As of October 31, 2020, BISP has received almost 3 million cases out of which 98% have been processed within 72 hours of receipt. </w:t>
      </w:r>
    </w:p>
    <w:p w14:paraId="40083109" w14:textId="77777777" w:rsidR="00034BCD" w:rsidRDefault="00034BCD" w:rsidP="00034BC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jc w:val="both"/>
        <w:rPr>
          <w:rFonts w:asciiTheme="minorHAnsi" w:hAnsiTheme="minorHAnsi"/>
          <w:bCs/>
          <w:sz w:val="22"/>
          <w:szCs w:val="22"/>
          <w:lang w:eastAsia="x-none"/>
        </w:rPr>
      </w:pPr>
    </w:p>
    <w:p w14:paraId="7CF0EB12" w14:textId="4CCEA020" w:rsidR="006B23EF" w:rsidRDefault="009050DD" w:rsidP="00034BCD">
      <w:pPr>
        <w:pStyle w:val="ListParagraph"/>
        <w:tabs>
          <w:tab w:val="left" w:pos="720"/>
        </w:tabs>
        <w:autoSpaceDE w:val="0"/>
        <w:autoSpaceDN w:val="0"/>
        <w:adjustRightInd w:val="0"/>
        <w:ind w:left="0"/>
        <w:jc w:val="both"/>
        <w:rPr>
          <w:rFonts w:asciiTheme="minorHAnsi" w:hAnsiTheme="minorHAnsi"/>
          <w:bCs/>
          <w:sz w:val="22"/>
          <w:szCs w:val="22"/>
        </w:rPr>
      </w:pPr>
      <w:r>
        <w:rPr>
          <w:rFonts w:asciiTheme="minorHAnsi" w:hAnsiTheme="minorHAnsi"/>
          <w:bCs/>
          <w:sz w:val="22"/>
          <w:szCs w:val="22"/>
          <w:lang w:val="en-US"/>
        </w:rPr>
        <w:t xml:space="preserve">Further, although </w:t>
      </w:r>
      <w:r w:rsidR="006B23EF" w:rsidRPr="00F1691E">
        <w:rPr>
          <w:rFonts w:asciiTheme="minorHAnsi" w:hAnsiTheme="minorHAnsi"/>
          <w:bCs/>
          <w:sz w:val="22"/>
          <w:szCs w:val="22"/>
        </w:rPr>
        <w:t>BISP has a Grievance Redress Committee (GRC)</w:t>
      </w:r>
      <w:r w:rsidR="006B23EF">
        <w:rPr>
          <w:rFonts w:asciiTheme="minorHAnsi" w:hAnsiTheme="minorHAnsi"/>
          <w:bCs/>
          <w:sz w:val="22"/>
          <w:szCs w:val="22"/>
          <w:lang w:val="en-US"/>
        </w:rPr>
        <w:t xml:space="preserve"> in </w:t>
      </w:r>
      <w:r w:rsidR="008352D0">
        <w:rPr>
          <w:rFonts w:asciiTheme="minorHAnsi" w:hAnsiTheme="minorHAnsi"/>
          <w:bCs/>
          <w:sz w:val="22"/>
          <w:szCs w:val="22"/>
          <w:lang w:val="en-US"/>
        </w:rPr>
        <w:t>place</w:t>
      </w:r>
      <w:r w:rsidR="008352D0" w:rsidRPr="00F1691E">
        <w:rPr>
          <w:rFonts w:asciiTheme="minorHAnsi" w:hAnsiTheme="minorHAnsi"/>
          <w:bCs/>
          <w:sz w:val="22"/>
          <w:szCs w:val="22"/>
        </w:rPr>
        <w:t xml:space="preserve">, </w:t>
      </w:r>
      <w:r w:rsidR="008352D0">
        <w:rPr>
          <w:rFonts w:asciiTheme="minorHAnsi" w:hAnsiTheme="minorHAnsi"/>
          <w:bCs/>
          <w:sz w:val="22"/>
          <w:szCs w:val="22"/>
          <w:lang w:val="en-US"/>
        </w:rPr>
        <w:t>the</w:t>
      </w:r>
      <w:r w:rsidR="006B23EF" w:rsidRPr="00F1691E">
        <w:rPr>
          <w:rFonts w:asciiTheme="minorHAnsi" w:hAnsiTheme="minorHAnsi"/>
          <w:bCs/>
          <w:sz w:val="22"/>
          <w:szCs w:val="22"/>
        </w:rPr>
        <w:t xml:space="preserve"> complaint interface for procurement on BISP’s website needs to be made more user friendly to facilitate bidders to lodge complaints. </w:t>
      </w:r>
      <w:r w:rsidR="00083D8D">
        <w:rPr>
          <w:rFonts w:asciiTheme="minorHAnsi" w:hAnsiTheme="minorHAnsi"/>
          <w:bCs/>
          <w:sz w:val="22"/>
          <w:szCs w:val="22"/>
          <w:lang w:val="en-US"/>
        </w:rPr>
        <w:t>Records are</w:t>
      </w:r>
      <w:r w:rsidR="006B23EF" w:rsidRPr="00F1691E">
        <w:rPr>
          <w:rFonts w:asciiTheme="minorHAnsi" w:hAnsiTheme="minorHAnsi"/>
          <w:bCs/>
          <w:sz w:val="22"/>
          <w:szCs w:val="22"/>
        </w:rPr>
        <w:t xml:space="preserve"> available</w:t>
      </w:r>
      <w:r w:rsidR="006B23EF">
        <w:rPr>
          <w:rFonts w:asciiTheme="minorHAnsi" w:hAnsiTheme="minorHAnsi"/>
          <w:bCs/>
          <w:sz w:val="22"/>
          <w:szCs w:val="22"/>
          <w:lang w:val="en-US"/>
        </w:rPr>
        <w:t>,</w:t>
      </w:r>
      <w:r w:rsidR="006B23EF" w:rsidRPr="00F1691E">
        <w:rPr>
          <w:rFonts w:asciiTheme="minorHAnsi" w:hAnsiTheme="minorHAnsi"/>
          <w:bCs/>
          <w:sz w:val="22"/>
          <w:szCs w:val="22"/>
        </w:rPr>
        <w:t xml:space="preserve"> but scattered within BISP and</w:t>
      </w:r>
      <w:r w:rsidR="00083D8D">
        <w:rPr>
          <w:rFonts w:asciiTheme="minorHAnsi" w:hAnsiTheme="minorHAnsi"/>
          <w:bCs/>
          <w:sz w:val="22"/>
          <w:szCs w:val="22"/>
          <w:lang w:val="en-US"/>
        </w:rPr>
        <w:t xml:space="preserve"> their </w:t>
      </w:r>
      <w:r w:rsidR="006B23EF" w:rsidRPr="00F1691E">
        <w:rPr>
          <w:rFonts w:asciiTheme="minorHAnsi" w:hAnsiTheme="minorHAnsi"/>
          <w:bCs/>
          <w:sz w:val="22"/>
          <w:szCs w:val="22"/>
        </w:rPr>
        <w:t xml:space="preserve">retrieval takes time. Though the responsibilities of different wings are clearly delineated, delays occur in payment to bidders for a lack of common understanding of procurement and contract management responsibilities within the users’ wing.  Inadequate delegation of financial powers also contributes to such delays. The perception that payments to bidders are not released promptly could have led to limited participation of bidders in procurement opportunities. </w:t>
      </w:r>
    </w:p>
    <w:p w14:paraId="197FAA50" w14:textId="77777777" w:rsidR="009050DD" w:rsidRDefault="009050DD" w:rsidP="00034BCD">
      <w:pPr>
        <w:pStyle w:val="ListParagraph"/>
        <w:tabs>
          <w:tab w:val="left" w:pos="720"/>
        </w:tabs>
        <w:autoSpaceDE w:val="0"/>
        <w:autoSpaceDN w:val="0"/>
        <w:adjustRightInd w:val="0"/>
        <w:ind w:left="0"/>
        <w:jc w:val="both"/>
        <w:rPr>
          <w:rFonts w:asciiTheme="minorHAnsi" w:hAnsiTheme="minorHAnsi"/>
          <w:bCs/>
          <w:sz w:val="22"/>
          <w:szCs w:val="22"/>
        </w:rPr>
      </w:pPr>
    </w:p>
    <w:p w14:paraId="1DAB4BB5" w14:textId="77777777" w:rsidR="009050DD" w:rsidRPr="00034BCD" w:rsidRDefault="009050DD" w:rsidP="009050D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jc w:val="both"/>
        <w:rPr>
          <w:rFonts w:asciiTheme="minorHAnsi" w:hAnsiTheme="minorHAnsi"/>
          <w:bCs/>
          <w:sz w:val="22"/>
          <w:szCs w:val="22"/>
          <w:lang w:val="x-none" w:eastAsia="x-none"/>
        </w:rPr>
      </w:pPr>
      <w:r w:rsidRPr="00034BCD">
        <w:rPr>
          <w:rFonts w:asciiTheme="minorHAnsi" w:hAnsiTheme="minorHAnsi"/>
          <w:bCs/>
          <w:sz w:val="22"/>
          <w:szCs w:val="22"/>
          <w:lang w:val="x-none" w:eastAsia="x-none"/>
        </w:rPr>
        <w:t xml:space="preserve">Measures to mitigate gender-based violence (GBV) will also be taken into account, both as part of the overall project and, more specifically, in the GRM. To promote ownership, the project will put in place strong communication and citizen engagement to provide information as well as receive feedback from beneficiaries, especially women and other vulnerable groups. A Gender and Social Assessment undertaken under </w:t>
      </w:r>
      <w:r>
        <w:rPr>
          <w:rFonts w:asciiTheme="minorHAnsi" w:hAnsiTheme="minorHAnsi"/>
          <w:bCs/>
          <w:sz w:val="22"/>
          <w:szCs w:val="22"/>
          <w:lang w:eastAsia="x-none"/>
        </w:rPr>
        <w:t>CRISP</w:t>
      </w:r>
      <w:r w:rsidRPr="00034BCD">
        <w:rPr>
          <w:rFonts w:asciiTheme="minorHAnsi" w:hAnsiTheme="minorHAnsi"/>
          <w:bCs/>
          <w:sz w:val="22"/>
          <w:szCs w:val="22"/>
          <w:lang w:val="x-none" w:eastAsia="x-none"/>
        </w:rPr>
        <w:t xml:space="preserve"> will inform the mitigation measures and actions in the ESMP that may be required to address existing and potential gender vulnerabilities and challenges.</w:t>
      </w:r>
    </w:p>
    <w:p w14:paraId="455F87FE" w14:textId="77777777" w:rsidR="006B23EF" w:rsidRPr="00034BCD" w:rsidRDefault="006B23EF" w:rsidP="00034BCD">
      <w:pPr>
        <w:rPr>
          <w:lang w:eastAsia="en-US"/>
        </w:rPr>
      </w:pPr>
    </w:p>
    <w:p w14:paraId="33984A1E" w14:textId="56508971" w:rsidR="004B66D7" w:rsidRPr="00243E26" w:rsidRDefault="009A2BA4" w:rsidP="004B66D7">
      <w:pPr>
        <w:jc w:val="both"/>
        <w:rPr>
          <w:rFonts w:ascii="Calibri" w:hAnsi="Calibri" w:cs="Calibri"/>
          <w:sz w:val="22"/>
          <w:szCs w:val="22"/>
        </w:rPr>
      </w:pPr>
      <w:r>
        <w:rPr>
          <w:rFonts w:ascii="Calibri" w:hAnsi="Calibri" w:cs="Calibri"/>
          <w:sz w:val="22"/>
          <w:szCs w:val="22"/>
        </w:rPr>
        <w:t>CRISP</w:t>
      </w:r>
      <w:r w:rsidRPr="00243E26">
        <w:rPr>
          <w:rFonts w:ascii="Calibri" w:hAnsi="Calibri" w:cs="Calibri"/>
          <w:sz w:val="22"/>
          <w:szCs w:val="22"/>
        </w:rPr>
        <w:t xml:space="preserve"> </w:t>
      </w:r>
      <w:r w:rsidR="004B66D7" w:rsidRPr="00243E26">
        <w:rPr>
          <w:rFonts w:ascii="Calibri" w:hAnsi="Calibri" w:cs="Calibri"/>
          <w:sz w:val="22"/>
          <w:szCs w:val="22"/>
        </w:rPr>
        <w:t xml:space="preserve">is proposing that a robust GRM be </w:t>
      </w:r>
      <w:r w:rsidR="006F5E45">
        <w:rPr>
          <w:rFonts w:ascii="Calibri" w:hAnsi="Calibri" w:cs="Calibri"/>
          <w:sz w:val="22"/>
          <w:szCs w:val="22"/>
        </w:rPr>
        <w:t>in place</w:t>
      </w:r>
      <w:r w:rsidR="006F5E45" w:rsidRPr="00243E26">
        <w:rPr>
          <w:rFonts w:ascii="Calibri" w:hAnsi="Calibri" w:cs="Calibri"/>
          <w:sz w:val="22"/>
          <w:szCs w:val="22"/>
        </w:rPr>
        <w:t xml:space="preserve"> </w:t>
      </w:r>
      <w:r w:rsidR="004B66D7" w:rsidRPr="00243E26">
        <w:rPr>
          <w:rFonts w:ascii="Calibri" w:hAnsi="Calibri" w:cs="Calibri"/>
          <w:sz w:val="22"/>
          <w:szCs w:val="22"/>
        </w:rPr>
        <w:t xml:space="preserve">to ensure that stakeholders across the board are able to avail to a simple, </w:t>
      </w:r>
      <w:r w:rsidR="002F21CF" w:rsidRPr="00243E26">
        <w:rPr>
          <w:rFonts w:ascii="Calibri" w:hAnsi="Calibri" w:cs="Calibri"/>
          <w:sz w:val="22"/>
          <w:szCs w:val="22"/>
        </w:rPr>
        <w:t>accessible</w:t>
      </w:r>
      <w:r w:rsidR="004B66D7" w:rsidRPr="00243E26">
        <w:rPr>
          <w:rFonts w:ascii="Calibri" w:hAnsi="Calibri" w:cs="Calibri"/>
          <w:sz w:val="22"/>
          <w:szCs w:val="22"/>
        </w:rPr>
        <w:t xml:space="preserve"> and effective platform for having their complaints addressed and resolved. The GRM will be a part of the </w:t>
      </w:r>
      <w:r>
        <w:rPr>
          <w:rFonts w:ascii="Calibri" w:hAnsi="Calibri" w:cs="Calibri"/>
          <w:sz w:val="22"/>
          <w:szCs w:val="22"/>
        </w:rPr>
        <w:t>BISP</w:t>
      </w:r>
      <w:r w:rsidRPr="00243E26">
        <w:rPr>
          <w:rFonts w:ascii="Calibri" w:hAnsi="Calibri" w:cs="Calibri"/>
          <w:sz w:val="22"/>
          <w:szCs w:val="22"/>
        </w:rPr>
        <w:t xml:space="preserve"> </w:t>
      </w:r>
      <w:r w:rsidR="002D4968" w:rsidRPr="00243E26">
        <w:rPr>
          <w:rFonts w:ascii="Calibri" w:hAnsi="Calibri" w:cs="Calibri"/>
          <w:sz w:val="22"/>
          <w:szCs w:val="22"/>
        </w:rPr>
        <w:t>website</w:t>
      </w:r>
      <w:r w:rsidR="004B66D7" w:rsidRPr="00243E26">
        <w:rPr>
          <w:rFonts w:ascii="Calibri" w:hAnsi="Calibri" w:cs="Calibri"/>
          <w:sz w:val="22"/>
          <w:szCs w:val="22"/>
        </w:rPr>
        <w:t xml:space="preserve"> and will be highly visible. The process is illustrated below.</w:t>
      </w:r>
    </w:p>
    <w:p w14:paraId="74603D95" w14:textId="512C384C" w:rsidR="004B66D7" w:rsidRDefault="004B66D7" w:rsidP="004B66D7">
      <w:pPr>
        <w:jc w:val="both"/>
        <w:rPr>
          <w:rFonts w:ascii="Calibri" w:hAnsi="Calibri" w:cs="Calibri"/>
        </w:rPr>
      </w:pPr>
    </w:p>
    <w:p w14:paraId="28788DF5" w14:textId="33EABB62" w:rsidR="0000477D" w:rsidRDefault="0000477D" w:rsidP="004B66D7">
      <w:pPr>
        <w:jc w:val="both"/>
        <w:rPr>
          <w:rFonts w:ascii="Calibri" w:hAnsi="Calibri" w:cs="Calibri"/>
        </w:rPr>
      </w:pPr>
    </w:p>
    <w:p w14:paraId="59D17604" w14:textId="246C3BB8" w:rsidR="0000477D" w:rsidRDefault="0000477D" w:rsidP="0000477D">
      <w:pPr>
        <w:contextualSpacing/>
        <w:jc w:val="center"/>
        <w:rPr>
          <w:rFonts w:asciiTheme="minorHAnsi" w:hAnsiTheme="minorHAnsi" w:cstheme="minorHAnsi"/>
          <w:b/>
          <w:bCs/>
          <w:sz w:val="22"/>
          <w:szCs w:val="22"/>
        </w:rPr>
      </w:pPr>
      <w:r w:rsidRPr="0000477D">
        <w:rPr>
          <w:rFonts w:asciiTheme="minorHAnsi" w:hAnsiTheme="minorHAnsi" w:cstheme="minorHAnsi"/>
          <w:b/>
          <w:bCs/>
          <w:sz w:val="22"/>
          <w:szCs w:val="22"/>
        </w:rPr>
        <w:lastRenderedPageBreak/>
        <w:t xml:space="preserve"> Figure 2 : Steps for the GRM Process</w:t>
      </w:r>
    </w:p>
    <w:p w14:paraId="673BBE89" w14:textId="77777777" w:rsidR="0000477D" w:rsidRPr="0000477D" w:rsidRDefault="0000477D" w:rsidP="0000477D">
      <w:pPr>
        <w:contextualSpacing/>
        <w:rPr>
          <w:rFonts w:asciiTheme="minorHAnsi" w:hAnsiTheme="minorHAnsi" w:cstheme="minorHAnsi"/>
          <w:b/>
          <w:bCs/>
          <w:sz w:val="22"/>
          <w:szCs w:val="22"/>
        </w:rPr>
      </w:pPr>
    </w:p>
    <w:p w14:paraId="47F375AF" w14:textId="77777777" w:rsidR="0000477D" w:rsidRPr="00243E26" w:rsidRDefault="0000477D" w:rsidP="0000477D">
      <w:pPr>
        <w:contextualSpacing/>
        <w:jc w:val="both"/>
        <w:rPr>
          <w:rFonts w:ascii="Calibri" w:hAnsi="Calibri" w:cs="Calibri"/>
        </w:rPr>
      </w:pPr>
    </w:p>
    <w:p w14:paraId="2B27716B" w14:textId="77777777" w:rsidR="004B66D7" w:rsidRPr="000A4E46" w:rsidRDefault="004B66D7" w:rsidP="004B66D7">
      <w:pPr>
        <w:jc w:val="both"/>
        <w:rPr>
          <w:rFonts w:ascii="Calibri" w:hAnsi="Calibri" w:cs="Calibri"/>
        </w:rPr>
      </w:pPr>
      <w:r w:rsidRPr="00243E26">
        <w:rPr>
          <w:rFonts w:ascii="Calibri" w:eastAsia="Calibri" w:hAnsi="Calibri" w:cs="Calibri"/>
          <w:noProof/>
        </w:rPr>
        <mc:AlternateContent>
          <mc:Choice Requires="wpg">
            <w:drawing>
              <wp:inline distT="0" distB="0" distL="0" distR="0" wp14:anchorId="150899CA" wp14:editId="6A5BE913">
                <wp:extent cx="5661609" cy="622224"/>
                <wp:effectExtent l="0" t="0" r="3175" b="635"/>
                <wp:docPr id="16" name="officeArt object"/>
                <wp:cNvGraphicFramePr/>
                <a:graphic xmlns:a="http://schemas.openxmlformats.org/drawingml/2006/main">
                  <a:graphicData uri="http://schemas.microsoft.com/office/word/2010/wordprocessingGroup">
                    <wpg:wgp>
                      <wpg:cNvGrpSpPr/>
                      <wpg:grpSpPr>
                        <a:xfrm>
                          <a:off x="0" y="0"/>
                          <a:ext cx="5661609" cy="622224"/>
                          <a:chOff x="-53815" y="0"/>
                          <a:chExt cx="5997418" cy="659428"/>
                        </a:xfrm>
                      </wpg:grpSpPr>
                      <wpg:grpSp>
                        <wpg:cNvPr id="18" name="Group 18"/>
                        <wpg:cNvGrpSpPr/>
                        <wpg:grpSpPr>
                          <a:xfrm>
                            <a:off x="-53815" y="0"/>
                            <a:ext cx="1099771" cy="659428"/>
                            <a:chOff x="-53814" y="0"/>
                            <a:chExt cx="1099770" cy="659426"/>
                          </a:xfrm>
                        </wpg:grpSpPr>
                        <wps:wsp>
                          <wps:cNvPr id="19" name="Shape 1073741825"/>
                          <wps:cNvSpPr/>
                          <wps:spPr>
                            <a:xfrm>
                              <a:off x="-1" y="0"/>
                              <a:ext cx="879234" cy="659426"/>
                            </a:xfrm>
                            <a:prstGeom prst="roundRect">
                              <a:avLst>
                                <a:gd name="adj" fmla="val 7500"/>
                              </a:avLst>
                            </a:prstGeom>
                            <a:gradFill flip="none" rotWithShape="1">
                              <a:gsLst>
                                <a:gs pos="0">
                                  <a:srgbClr val="70A6DB"/>
                                </a:gs>
                                <a:gs pos="50000">
                                  <a:srgbClr val="559BDB"/>
                                </a:gs>
                                <a:gs pos="100000">
                                  <a:srgbClr val="448AC9"/>
                                </a:gs>
                              </a:gsLst>
                              <a:lin ang="5400000" scaled="0"/>
                            </a:gradFill>
                            <a:ln w="12700" cap="flat">
                              <a:noFill/>
                              <a:miter lim="400000"/>
                            </a:ln>
                            <a:effectLst/>
                          </wps:spPr>
                          <wps:bodyPr/>
                        </wps:wsp>
                        <wps:wsp>
                          <wps:cNvPr id="20" name="Shape 1073741826"/>
                          <wps:cNvSpPr/>
                          <wps:spPr>
                            <a:xfrm>
                              <a:off x="-53814" y="14450"/>
                              <a:ext cx="1099770" cy="630485"/>
                            </a:xfrm>
                            <a:prstGeom prst="rect">
                              <a:avLst/>
                            </a:prstGeom>
                            <a:noFill/>
                            <a:ln w="12700" cap="flat">
                              <a:noFill/>
                              <a:miter lim="400000"/>
                            </a:ln>
                            <a:effectLst/>
                          </wps:spPr>
                          <wps:txbx>
                            <w:txbxContent>
                              <w:p w14:paraId="548554F7" w14:textId="77777777" w:rsidR="000F28BB" w:rsidRPr="00557DD1" w:rsidRDefault="000F28BB" w:rsidP="00557DD1">
                                <w:pPr>
                                  <w:rPr>
                                    <w:rFonts w:asciiTheme="minorHAnsi" w:hAnsiTheme="minorHAnsi" w:cstheme="minorHAnsi"/>
                                    <w:sz w:val="20"/>
                                    <w:szCs w:val="20"/>
                                  </w:rPr>
                                </w:pPr>
                                <w:bookmarkStart w:id="98" w:name="_Toc33391297"/>
                                <w:bookmarkStart w:id="99" w:name="_Toc33924365"/>
                                <w:bookmarkStart w:id="100" w:name="_Toc34074155"/>
                                <w:r w:rsidRPr="00557DD1">
                                  <w:rPr>
                                    <w:rFonts w:asciiTheme="minorHAnsi" w:eastAsia="Calibri" w:hAnsiTheme="minorHAnsi" w:cstheme="minorHAnsi"/>
                                    <w:sz w:val="20"/>
                                    <w:szCs w:val="20"/>
                                    <w:u w:color="FFFFFF"/>
                                  </w:rPr>
                                  <w:t>Communication</w:t>
                                </w:r>
                                <w:bookmarkEnd w:id="98"/>
                                <w:bookmarkEnd w:id="99"/>
                                <w:bookmarkEnd w:id="100"/>
                              </w:p>
                            </w:txbxContent>
                          </wps:txbx>
                          <wps:bodyPr wrap="square" lIns="45718" tIns="45718" rIns="45718" bIns="45718" numCol="1" anchor="ctr">
                            <a:noAutofit/>
                          </wps:bodyPr>
                        </wps:wsp>
                      </wpg:grpSp>
                      <wps:wsp>
                        <wps:cNvPr id="21" name="Shape 1073741828"/>
                        <wps:cNvSpPr/>
                        <wps:spPr>
                          <a:xfrm>
                            <a:off x="975946" y="232996"/>
                            <a:ext cx="193432" cy="193432"/>
                          </a:xfrm>
                          <a:prstGeom prst="rightArrow">
                            <a:avLst>
                              <a:gd name="adj1" fmla="val 64000"/>
                              <a:gd name="adj2" fmla="val 50000"/>
                            </a:avLst>
                          </a:prstGeom>
                          <a:gradFill flip="none" rotWithShape="1">
                            <a:gsLst>
                              <a:gs pos="0">
                                <a:srgbClr val="B4CAE7"/>
                              </a:gs>
                              <a:gs pos="50000">
                                <a:srgbClr val="B4CAE7"/>
                              </a:gs>
                              <a:gs pos="100000">
                                <a:srgbClr val="B4CAE7"/>
                              </a:gs>
                            </a:gsLst>
                            <a:lin ang="5400000" scaled="0"/>
                          </a:gradFill>
                          <a:ln w="12700" cap="flat">
                            <a:noFill/>
                            <a:miter lim="400000"/>
                          </a:ln>
                          <a:effectLst/>
                        </wps:spPr>
                        <wps:bodyPr/>
                      </wps:wsp>
                      <wpg:grpSp>
                        <wpg:cNvPr id="22" name="Group 22"/>
                        <wpg:cNvGrpSpPr/>
                        <wpg:grpSpPr>
                          <a:xfrm>
                            <a:off x="1266092" y="0"/>
                            <a:ext cx="879234" cy="659426"/>
                            <a:chOff x="0" y="0"/>
                            <a:chExt cx="879233" cy="659425"/>
                          </a:xfrm>
                        </wpg:grpSpPr>
                        <wps:wsp>
                          <wps:cNvPr id="23" name="Shape 1073741829"/>
                          <wps:cNvSpPr/>
                          <wps:spPr>
                            <a:xfrm>
                              <a:off x="-1" y="-1"/>
                              <a:ext cx="879235" cy="659427"/>
                            </a:xfrm>
                            <a:prstGeom prst="roundRect">
                              <a:avLst>
                                <a:gd name="adj" fmla="val 7500"/>
                              </a:avLst>
                            </a:prstGeom>
                            <a:gradFill flip="none" rotWithShape="1">
                              <a:gsLst>
                                <a:gs pos="0">
                                  <a:srgbClr val="70A6DB"/>
                                </a:gs>
                                <a:gs pos="50000">
                                  <a:srgbClr val="559BDB"/>
                                </a:gs>
                                <a:gs pos="100000">
                                  <a:srgbClr val="448AC9"/>
                                </a:gs>
                              </a:gsLst>
                              <a:lin ang="5400000" scaled="0"/>
                            </a:gradFill>
                            <a:ln w="12700" cap="flat">
                              <a:noFill/>
                              <a:miter lim="400000"/>
                            </a:ln>
                            <a:effectLst/>
                          </wps:spPr>
                          <wps:bodyPr/>
                        </wps:wsp>
                        <wps:wsp>
                          <wps:cNvPr id="24" name="Shape 1073741830"/>
                          <wps:cNvSpPr/>
                          <wps:spPr>
                            <a:xfrm>
                              <a:off x="14470" y="14470"/>
                              <a:ext cx="850293" cy="630485"/>
                            </a:xfrm>
                            <a:prstGeom prst="rect">
                              <a:avLst/>
                            </a:prstGeom>
                            <a:noFill/>
                            <a:ln w="12700" cap="flat">
                              <a:noFill/>
                              <a:miter lim="400000"/>
                            </a:ln>
                            <a:effectLst/>
                          </wps:spPr>
                          <wps:txbx>
                            <w:txbxContent>
                              <w:p w14:paraId="5A3F9587" w14:textId="77777777" w:rsidR="000F28BB" w:rsidRPr="00557DD1" w:rsidRDefault="000F28BB" w:rsidP="00557DD1">
                                <w:pPr>
                                  <w:rPr>
                                    <w:rFonts w:asciiTheme="minorHAnsi" w:hAnsiTheme="minorHAnsi" w:cstheme="minorHAnsi"/>
                                    <w:sz w:val="20"/>
                                    <w:szCs w:val="20"/>
                                  </w:rPr>
                                </w:pPr>
                                <w:bookmarkStart w:id="101" w:name="_Toc33391298"/>
                                <w:bookmarkStart w:id="102" w:name="_Toc33924366"/>
                                <w:bookmarkStart w:id="103" w:name="_Toc34074156"/>
                                <w:r w:rsidRPr="00557DD1">
                                  <w:rPr>
                                    <w:rFonts w:asciiTheme="minorHAnsi" w:eastAsia="Calibri" w:hAnsiTheme="minorHAnsi" w:cstheme="minorHAnsi"/>
                                    <w:sz w:val="20"/>
                                    <w:szCs w:val="20"/>
                                    <w:u w:color="FFFFFF"/>
                                  </w:rPr>
                                  <w:t>Uptake of complaints</w:t>
                                </w:r>
                                <w:bookmarkEnd w:id="101"/>
                                <w:bookmarkEnd w:id="102"/>
                                <w:bookmarkEnd w:id="103"/>
                              </w:p>
                            </w:txbxContent>
                          </wps:txbx>
                          <wps:bodyPr wrap="square" lIns="45718" tIns="45718" rIns="45718" bIns="45718" numCol="1" anchor="ctr">
                            <a:noAutofit/>
                          </wps:bodyPr>
                        </wps:wsp>
                      </wpg:grpSp>
                      <wps:wsp>
                        <wps:cNvPr id="25" name="Shape 1073741832"/>
                        <wps:cNvSpPr/>
                        <wps:spPr>
                          <a:xfrm>
                            <a:off x="2242038" y="232996"/>
                            <a:ext cx="193433" cy="193432"/>
                          </a:xfrm>
                          <a:prstGeom prst="rightArrow">
                            <a:avLst>
                              <a:gd name="adj1" fmla="val 64000"/>
                              <a:gd name="adj2" fmla="val 50000"/>
                            </a:avLst>
                          </a:prstGeom>
                          <a:gradFill flip="none" rotWithShape="1">
                            <a:gsLst>
                              <a:gs pos="0">
                                <a:srgbClr val="B4CAE7"/>
                              </a:gs>
                              <a:gs pos="50000">
                                <a:srgbClr val="B4CAE7"/>
                              </a:gs>
                              <a:gs pos="100000">
                                <a:srgbClr val="B4CAE7"/>
                              </a:gs>
                            </a:gsLst>
                            <a:lin ang="5400000" scaled="0"/>
                          </a:gradFill>
                          <a:ln w="12700" cap="flat">
                            <a:noFill/>
                            <a:miter lim="400000"/>
                          </a:ln>
                          <a:effectLst/>
                        </wps:spPr>
                        <wps:bodyPr/>
                      </wps:wsp>
                      <wpg:grpSp>
                        <wpg:cNvPr id="26" name="Group 26"/>
                        <wpg:cNvGrpSpPr/>
                        <wpg:grpSpPr>
                          <a:xfrm>
                            <a:off x="2532184" y="0"/>
                            <a:ext cx="879234" cy="659426"/>
                            <a:chOff x="0" y="0"/>
                            <a:chExt cx="879233" cy="659425"/>
                          </a:xfrm>
                        </wpg:grpSpPr>
                        <wps:wsp>
                          <wps:cNvPr id="27" name="Shape 1073741833"/>
                          <wps:cNvSpPr/>
                          <wps:spPr>
                            <a:xfrm>
                              <a:off x="-1" y="-1"/>
                              <a:ext cx="879235" cy="659427"/>
                            </a:xfrm>
                            <a:prstGeom prst="roundRect">
                              <a:avLst>
                                <a:gd name="adj" fmla="val 7500"/>
                              </a:avLst>
                            </a:prstGeom>
                            <a:gradFill flip="none" rotWithShape="1">
                              <a:gsLst>
                                <a:gs pos="0">
                                  <a:srgbClr val="70A6DB"/>
                                </a:gs>
                                <a:gs pos="50000">
                                  <a:srgbClr val="559BDB"/>
                                </a:gs>
                                <a:gs pos="100000">
                                  <a:srgbClr val="448AC9"/>
                                </a:gs>
                              </a:gsLst>
                              <a:lin ang="5400000" scaled="0"/>
                            </a:gradFill>
                            <a:ln w="12700" cap="flat">
                              <a:noFill/>
                              <a:miter lim="400000"/>
                            </a:ln>
                            <a:effectLst/>
                          </wps:spPr>
                          <wps:bodyPr/>
                        </wps:wsp>
                        <wps:wsp>
                          <wps:cNvPr id="28" name="Shape 1073741834"/>
                          <wps:cNvSpPr/>
                          <wps:spPr>
                            <a:xfrm>
                              <a:off x="14470" y="14470"/>
                              <a:ext cx="850293" cy="630485"/>
                            </a:xfrm>
                            <a:prstGeom prst="rect">
                              <a:avLst/>
                            </a:prstGeom>
                            <a:noFill/>
                            <a:ln w="12700" cap="flat">
                              <a:noFill/>
                              <a:miter lim="400000"/>
                            </a:ln>
                            <a:effectLst/>
                          </wps:spPr>
                          <wps:txbx>
                            <w:txbxContent>
                              <w:p w14:paraId="5BD21A53" w14:textId="77777777" w:rsidR="000F28BB" w:rsidRPr="00557DD1" w:rsidRDefault="000F28BB" w:rsidP="00557DD1">
                                <w:pPr>
                                  <w:rPr>
                                    <w:rFonts w:asciiTheme="minorHAnsi" w:hAnsiTheme="minorHAnsi" w:cstheme="minorHAnsi"/>
                                    <w:sz w:val="20"/>
                                    <w:szCs w:val="20"/>
                                  </w:rPr>
                                </w:pPr>
                                <w:bookmarkStart w:id="104" w:name="_Toc33391299"/>
                                <w:bookmarkStart w:id="105" w:name="_Toc33924367"/>
                                <w:bookmarkStart w:id="106" w:name="_Toc34074157"/>
                                <w:r w:rsidRPr="00557DD1">
                                  <w:rPr>
                                    <w:rFonts w:asciiTheme="minorHAnsi" w:eastAsia="Calibri" w:hAnsiTheme="minorHAnsi" w:cstheme="minorHAnsi"/>
                                    <w:sz w:val="20"/>
                                    <w:szCs w:val="20"/>
                                    <w:u w:color="FFFFFF"/>
                                  </w:rPr>
                                  <w:t>Registration of complaints</w:t>
                                </w:r>
                                <w:bookmarkEnd w:id="104"/>
                                <w:bookmarkEnd w:id="105"/>
                                <w:bookmarkEnd w:id="106"/>
                              </w:p>
                            </w:txbxContent>
                          </wps:txbx>
                          <wps:bodyPr wrap="square" lIns="45718" tIns="45718" rIns="45718" bIns="45718" numCol="1" anchor="ctr">
                            <a:noAutofit/>
                          </wps:bodyPr>
                        </wps:wsp>
                      </wpg:grpSp>
                      <wps:wsp>
                        <wps:cNvPr id="29" name="Shape 1073741836"/>
                        <wps:cNvSpPr/>
                        <wps:spPr>
                          <a:xfrm>
                            <a:off x="3508130" y="232996"/>
                            <a:ext cx="193433" cy="193432"/>
                          </a:xfrm>
                          <a:prstGeom prst="rightArrow">
                            <a:avLst>
                              <a:gd name="adj1" fmla="val 64000"/>
                              <a:gd name="adj2" fmla="val 50000"/>
                            </a:avLst>
                          </a:prstGeom>
                          <a:gradFill flip="none" rotWithShape="1">
                            <a:gsLst>
                              <a:gs pos="0">
                                <a:srgbClr val="B4CAE7"/>
                              </a:gs>
                              <a:gs pos="50000">
                                <a:srgbClr val="B4CAE7"/>
                              </a:gs>
                              <a:gs pos="100000">
                                <a:srgbClr val="B4CAE7"/>
                              </a:gs>
                            </a:gsLst>
                            <a:lin ang="5400000" scaled="0"/>
                          </a:gradFill>
                          <a:ln w="12700" cap="flat">
                            <a:noFill/>
                            <a:miter lim="400000"/>
                          </a:ln>
                          <a:effectLst/>
                        </wps:spPr>
                        <wps:bodyPr/>
                      </wps:wsp>
                      <wpg:grpSp>
                        <wpg:cNvPr id="30" name="Group 30"/>
                        <wpg:cNvGrpSpPr/>
                        <wpg:grpSpPr>
                          <a:xfrm>
                            <a:off x="3798277" y="0"/>
                            <a:ext cx="879233" cy="659426"/>
                            <a:chOff x="0" y="0"/>
                            <a:chExt cx="879232" cy="659425"/>
                          </a:xfrm>
                        </wpg:grpSpPr>
                        <wps:wsp>
                          <wps:cNvPr id="31" name="Shape 1073741837"/>
                          <wps:cNvSpPr/>
                          <wps:spPr>
                            <a:xfrm>
                              <a:off x="0" y="-1"/>
                              <a:ext cx="879233" cy="659427"/>
                            </a:xfrm>
                            <a:prstGeom prst="roundRect">
                              <a:avLst>
                                <a:gd name="adj" fmla="val 7500"/>
                              </a:avLst>
                            </a:prstGeom>
                            <a:gradFill flip="none" rotWithShape="1">
                              <a:gsLst>
                                <a:gs pos="0">
                                  <a:srgbClr val="70A6DB"/>
                                </a:gs>
                                <a:gs pos="50000">
                                  <a:srgbClr val="559BDB"/>
                                </a:gs>
                                <a:gs pos="100000">
                                  <a:srgbClr val="448AC9"/>
                                </a:gs>
                              </a:gsLst>
                              <a:lin ang="5400000" scaled="0"/>
                            </a:gradFill>
                            <a:ln w="12700" cap="flat">
                              <a:noFill/>
                              <a:miter lim="400000"/>
                            </a:ln>
                            <a:effectLst/>
                          </wps:spPr>
                          <wps:bodyPr/>
                        </wps:wsp>
                        <wps:wsp>
                          <wps:cNvPr id="32" name="Shape 1073741838"/>
                          <wps:cNvSpPr/>
                          <wps:spPr>
                            <a:xfrm>
                              <a:off x="14470" y="14470"/>
                              <a:ext cx="850293" cy="630485"/>
                            </a:xfrm>
                            <a:prstGeom prst="rect">
                              <a:avLst/>
                            </a:prstGeom>
                            <a:noFill/>
                            <a:ln w="12700" cap="flat">
                              <a:noFill/>
                              <a:miter lim="400000"/>
                            </a:ln>
                            <a:effectLst/>
                          </wps:spPr>
                          <wps:txbx>
                            <w:txbxContent>
                              <w:p w14:paraId="53C4BE61" w14:textId="77777777" w:rsidR="000F28BB" w:rsidRPr="00557DD1" w:rsidRDefault="000F28BB" w:rsidP="00557DD1">
                                <w:pPr>
                                  <w:rPr>
                                    <w:rFonts w:asciiTheme="minorHAnsi" w:hAnsiTheme="minorHAnsi" w:cstheme="minorHAnsi"/>
                                    <w:sz w:val="20"/>
                                    <w:szCs w:val="20"/>
                                  </w:rPr>
                                </w:pPr>
                                <w:bookmarkStart w:id="107" w:name="_Toc33391300"/>
                                <w:bookmarkStart w:id="108" w:name="_Toc33924368"/>
                                <w:bookmarkStart w:id="109" w:name="_Toc34074158"/>
                                <w:r w:rsidRPr="00557DD1">
                                  <w:rPr>
                                    <w:rFonts w:asciiTheme="minorHAnsi" w:eastAsia="Calibri" w:hAnsiTheme="minorHAnsi" w:cstheme="minorHAnsi"/>
                                    <w:sz w:val="20"/>
                                    <w:szCs w:val="20"/>
                                    <w:u w:color="FFFFFF"/>
                                  </w:rPr>
                                  <w:t>Resolution and Follow-up</w:t>
                                </w:r>
                                <w:bookmarkEnd w:id="107"/>
                                <w:bookmarkEnd w:id="108"/>
                                <w:bookmarkEnd w:id="109"/>
                              </w:p>
                            </w:txbxContent>
                          </wps:txbx>
                          <wps:bodyPr wrap="square" lIns="45718" tIns="45718" rIns="45718" bIns="45718" numCol="1" anchor="ctr">
                            <a:noAutofit/>
                          </wps:bodyPr>
                        </wps:wsp>
                      </wpg:grpSp>
                      <wps:wsp>
                        <wps:cNvPr id="33" name="Shape 1073741840"/>
                        <wps:cNvSpPr/>
                        <wps:spPr>
                          <a:xfrm>
                            <a:off x="4774222" y="232996"/>
                            <a:ext cx="193433" cy="193432"/>
                          </a:xfrm>
                          <a:prstGeom prst="rightArrow">
                            <a:avLst>
                              <a:gd name="adj1" fmla="val 64000"/>
                              <a:gd name="adj2" fmla="val 50000"/>
                            </a:avLst>
                          </a:prstGeom>
                          <a:gradFill flip="none" rotWithShape="1">
                            <a:gsLst>
                              <a:gs pos="0">
                                <a:srgbClr val="B4CAE7"/>
                              </a:gs>
                              <a:gs pos="50000">
                                <a:srgbClr val="B4CAE7"/>
                              </a:gs>
                              <a:gs pos="100000">
                                <a:srgbClr val="B4CAE7"/>
                              </a:gs>
                            </a:gsLst>
                            <a:lin ang="5400000" scaled="0"/>
                          </a:gradFill>
                          <a:ln w="12700" cap="flat">
                            <a:noFill/>
                            <a:miter lim="400000"/>
                          </a:ln>
                          <a:effectLst/>
                        </wps:spPr>
                        <wps:bodyPr/>
                      </wps:wsp>
                      <wpg:grpSp>
                        <wpg:cNvPr id="34" name="Group 34"/>
                        <wpg:cNvGrpSpPr/>
                        <wpg:grpSpPr>
                          <a:xfrm>
                            <a:off x="5064369" y="0"/>
                            <a:ext cx="879234" cy="659426"/>
                            <a:chOff x="0" y="0"/>
                            <a:chExt cx="879232" cy="659425"/>
                          </a:xfrm>
                        </wpg:grpSpPr>
                        <wps:wsp>
                          <wps:cNvPr id="35" name="Shape 1073741841"/>
                          <wps:cNvSpPr/>
                          <wps:spPr>
                            <a:xfrm>
                              <a:off x="0" y="-1"/>
                              <a:ext cx="879233" cy="659427"/>
                            </a:xfrm>
                            <a:prstGeom prst="roundRect">
                              <a:avLst>
                                <a:gd name="adj" fmla="val 7500"/>
                              </a:avLst>
                            </a:prstGeom>
                            <a:gradFill flip="none" rotWithShape="1">
                              <a:gsLst>
                                <a:gs pos="0">
                                  <a:srgbClr val="70A6DB"/>
                                </a:gs>
                                <a:gs pos="50000">
                                  <a:srgbClr val="559BDB"/>
                                </a:gs>
                                <a:gs pos="100000">
                                  <a:srgbClr val="448AC9"/>
                                </a:gs>
                              </a:gsLst>
                              <a:lin ang="5400000" scaled="0"/>
                            </a:gradFill>
                            <a:ln w="12700" cap="flat">
                              <a:noFill/>
                              <a:miter lim="400000"/>
                            </a:ln>
                            <a:effectLst/>
                          </wps:spPr>
                          <wps:bodyPr/>
                        </wps:wsp>
                        <wps:wsp>
                          <wps:cNvPr id="36" name="Shape 1073741842"/>
                          <wps:cNvSpPr/>
                          <wps:spPr>
                            <a:xfrm>
                              <a:off x="14470" y="14470"/>
                              <a:ext cx="850293" cy="630485"/>
                            </a:xfrm>
                            <a:prstGeom prst="rect">
                              <a:avLst/>
                            </a:prstGeom>
                            <a:noFill/>
                            <a:ln w="12700" cap="flat">
                              <a:noFill/>
                              <a:miter lim="400000"/>
                            </a:ln>
                            <a:effectLst/>
                          </wps:spPr>
                          <wps:txbx>
                            <w:txbxContent>
                              <w:p w14:paraId="4C5FD6D8" w14:textId="77777777" w:rsidR="000F28BB" w:rsidRPr="00557DD1" w:rsidRDefault="000F28BB" w:rsidP="00805036">
                                <w:pPr>
                                  <w:jc w:val="center"/>
                                  <w:rPr>
                                    <w:rFonts w:asciiTheme="minorHAnsi" w:hAnsiTheme="minorHAnsi" w:cstheme="minorHAnsi"/>
                                    <w:sz w:val="20"/>
                                    <w:szCs w:val="20"/>
                                  </w:rPr>
                                </w:pPr>
                                <w:bookmarkStart w:id="110" w:name="_Toc33391301"/>
                                <w:bookmarkStart w:id="111" w:name="_Toc33924369"/>
                                <w:bookmarkStart w:id="112" w:name="_Toc34074159"/>
                                <w:r w:rsidRPr="00557DD1">
                                  <w:rPr>
                                    <w:rFonts w:asciiTheme="minorHAnsi" w:eastAsia="Calibri" w:hAnsiTheme="minorHAnsi" w:cstheme="minorHAnsi"/>
                                    <w:sz w:val="20"/>
                                    <w:szCs w:val="20"/>
                                    <w:u w:color="FFFFFF"/>
                                  </w:rPr>
                                  <w:t>Feedback</w:t>
                                </w:r>
                                <w:bookmarkEnd w:id="110"/>
                                <w:bookmarkEnd w:id="111"/>
                                <w:bookmarkEnd w:id="112"/>
                              </w:p>
                            </w:txbxContent>
                          </wps:txbx>
                          <wps:bodyPr wrap="square" lIns="45718" tIns="45718" rIns="45718" bIns="45718" numCol="1" anchor="ctr">
                            <a:noAutofit/>
                          </wps:bodyPr>
                        </wps:wsp>
                      </wpg:grpSp>
                    </wpg:wgp>
                  </a:graphicData>
                </a:graphic>
              </wp:inline>
            </w:drawing>
          </mc:Choice>
          <mc:Fallback>
            <w:pict>
              <v:group w14:anchorId="150899CA" id="officeArt object" o:spid="_x0000_s1026" style="width:445.8pt;height:49pt;mso-position-horizontal-relative:char;mso-position-vertical-relative:line" coordorigin="-538" coordsize="59974,659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2C87jAUAAOoqAAAOAAAAZHJzL2Uyb0RvYy54bWzsWttu4zYQfS/QfyD0nlh3WUacRS67QYGi&#10;XXRb9JmWJVkLSVQpJfb+fQ9J3RxLWTvFppuN8uDoRnJmeGbmcMiLd7ssJQ8hLxOWLzXjXNdImAds&#10;neTxUvvrzw9nc42UFc3XNGV5uNS+hKX27vLnny62xSI02Yal65ATdJKXi22x1DZVVSxmszLYhBkt&#10;z1kR5ngZMZ7RCrc8nq053aL3LJ2Zuu7OtoyvC86CsCzx9Fa91C5l/1EUBtXvUVSGFUmXGmSr5C+X&#10;vyvxO7u8oIuY02KTBLUY9BlSZDTJMWjb1S2tKLnnyUFXWRJwVrKoOg9YNmNRlASh1AHaGPojbe44&#10;uy+kLvFiGxetmWDaR3Z6drfBbw8fOUnWmDtXIznNMEdKqiteEbb6DAsKI22LeIFv73jxqfjI6wex&#10;uhN67yKeif9oS3bSvF9a84a7igR46Liu4eq+RgK8c0382cr+wQaTJJqdOdbccDTStQ0275vWvu/Z&#10;BuAkWzu+bc5F61kz9kyI2ErU3rSiN2qiB6WmtC5Bj6erdyhno6OhQ0zPeCwlXezraA/rqFoDp62O&#10;7pM6wmfKDhblf4PFpw0tQom2Ukx1Yy/Ml7KXfE8M3bPEPJiOspv8tsVEuSgBjwFAnMEk3aw21pp7&#10;vmnBFiPq0kXBy+ouZBkRF0sN/pCv/xCQFEPQh1/LSlzE61pEuv6skShL4cIPNCWeo0sPB0bqb3HV&#10;dCkbcrr+kKQpidIEwSdHiNIIZ9XfSbWR6sIt5FBx2QxVkoLB0Lp8XPJ4dZNygsGWmqdfubfX9XzF&#10;pey//hpyQBLxZK+F4/jXIy0M0WKgiW3Pr2783iDQqBUuTXJCReB1bNWclAFNQzh3YwZEOqmwECXN&#10;yRb6mR7GIQGF/lFKlWVzJqwCv6CLLKkQoNMkW2p1p8rp0ly8DWWIhW3Ew23RTL+4WrH1Fxkp5HPg&#10;VHjiCwDWhDaDgJWuJEQAuI8ArAhFyk0N23bqTNEAd99RLd2eS3dog1EHswa5e6BVJuwjsWfxbzwv&#10;1W61w/jdFJEt0t9SK/+5pxzwT3/JgW/b8USsrfo3vH+z6t/k99kNgwvAyWkebBgSbFBxCficXd1X&#10;LEpahChc1HCRsOgi90tBBHIOQqTOBUdCxPeQhZA1EddMy/R9CTD4RJ2wDN+yLVMFt/pazXuTK5v5&#10;byCSxJvqinO2lYYbjG4QvAtvrnBIEQr2IyCG7L5RkUeN+wIx8Nq+uXrv9cKTiE4qYo7EwCdajMXA&#10;gyavKwbWLOUxMTExb31ignvppifxLsN0wbDQ07G5tkdMEDe7Vh3vkjna6uXo/UjXOa/I+y8T4SHN&#10;oPvKvHh8hFeUBMxEulDjtlJfcNCWkzRwHnPbiZNMnKRdgA6TaCx0BhFryfB9NGJBRDzlpepqH7eO&#10;bvqNn746RqKWoCriNdzxDRITxJ2hyAYaIXPBkcQEC2tTt0DfnmImNVQmZqJNzKRenY0xk7YypEom&#10;Zr2SOomZmI5lGvO9usdexj2oArxKZuKN+K91kv/WxZKJmUzVkm9d3kMRdTjjyNLsxExWO8lM2vyr&#10;qhdvkJmMlIGt06pqlqPPDbDeiZl0deODcsZUMzmoG48wE4Gkfs2kWU+dxEwsz5+bHjJ3V/3YYybN&#10;mkpsOdUlvnYz56maSV36c0W7/71mYo2UPC1Z3Tg6zit9B4lJ30xTyaQueo6VMKdtnG7PfrhkIirn&#10;g0vh02r0P3rJpF1YvFViYiHuDOHEPq20ZnuejQMJEzHpbWhPxOTrG9pjxKQt+KqSCQ45nL6Z4+iu&#10;bbkg3iPE5Lklk++LmIyUPG25LTMRk26dMJ0v+bo7vsD5Eqx4hxNOWyM46nzJj05M2vrRd0hM5J41&#10;DlTK04P14U9xYrN/Lw+odEdUL/8FAAD//wMAUEsDBBQABgAIAAAAIQCuA2l73wAAAAkBAAAPAAAA&#10;ZHJzL2Rvd25yZXYueG1sTI9PS8NAEMXvgt9hGcGb3USxpGk2pdQ/pyLYCuJtmkyT0OxsyG6T9Ns7&#10;etHLg+Hx3rxftppsqwbqfePYQDyLQBEXrmy4MvCxf7lLQPmAXGLrmAxcyMMqv77KMC3dyO807EKl&#10;pIR9igbqELpUa1/UZNHPXEcs3tH1FoOcfaXLHkcpt62+j6K5ttiwfKixo01NxWl3tgZeRxzXD/Hz&#10;sD0dN5ev/ePb5zYmY25vpqelyHoJKtAU/hLwwyD7IZdhB3fm0qvWgNCEXxUvWcRzUAcDiyQCnWf6&#10;P0H+DQAA//8DAFBLAQItABQABgAIAAAAIQC2gziS/gAAAOEBAAATAAAAAAAAAAAAAAAAAAAAAABb&#10;Q29udGVudF9UeXBlc10ueG1sUEsBAi0AFAAGAAgAAAAhADj9If/WAAAAlAEAAAsAAAAAAAAAAAAA&#10;AAAALwEAAF9yZWxzLy5yZWxzUEsBAi0AFAAGAAgAAAAhABDYLzuMBQAA6ioAAA4AAAAAAAAAAAAA&#10;AAAALgIAAGRycy9lMm9Eb2MueG1sUEsBAi0AFAAGAAgAAAAhAK4DaXvfAAAACQEAAA8AAAAAAAAA&#10;AAAAAAAA5gcAAGRycy9kb3ducmV2LnhtbFBLBQYAAAAABAAEAPMAAADyCAAAAAA=&#10;">
                <v:group id="Group 18" o:spid="_x0000_s1027" style="position:absolute;left:-538;width:10997;height:6594" coordorigin="-538" coordsize="10997,65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qOWTyAAAAOAAAAAPAAAAZHJzL2Rvd25yZXYueG1sRI9Ba8JA&#10;EIXvBf/DMkJvdZOWlhJdRbSKBylUBfE2ZMckmJ0N2TWJ/75zKPTymMdjvpk3WwyuVh21ofJsIJ0k&#10;oIhzbysuDJyOm5dPUCEiW6w9k4EHBVjMR08zzKzv+Ye6QyyUQDhkaKCMscm0DnlJDsPEN8SSXX3r&#10;MIptC21b7AXuav2aJB/aYcVyocSGViXlt8PdGdj22C/f0q9uf7uuHpfj+/d5n5Ixz+NhPRVZTkFF&#10;GuL/xh9iZ6WDfCyFZAA9/wUAAP//AwBQSwECLQAUAAYACAAAACEA2+H2y+4AAACFAQAAEwAAAAAA&#10;AAAAAAAAAAAAAAAAW0NvbnRlbnRfVHlwZXNdLnhtbFBLAQItABQABgAIAAAAIQBa9CxbvwAAABUB&#10;AAALAAAAAAAAAAAAAAAAAB8BAABfcmVscy8ucmVsc1BLAQItABQABgAIAAAAIQCWqOWTyAAAAOAA&#10;AAAPAAAAAAAAAAAAAAAAAAcCAABkcnMvZG93bnJldi54bWxQSwUGAAAAAAMAAwC3AAAA/AIAAAAA&#10;">
                  <v:roundrect id="Shape 1073741825" o:spid="_x0000_s1028" style="position:absolute;width:8792;height:6594;visibility:visible;mso-wrap-style:square;v-text-anchor:top" arcsize="4915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Go/RxgAAAOAAAAAPAAAAZHJzL2Rvd25yZXYueG1sRI/BasJA&#10;EIbvBd9hGcFb3aSH1EZXCS2CN2li72N2TKLZ2TS7muTtu4VCL8MMP/83fJvdaFrxoN41lhXEywgE&#10;cWl1w5WCU7F/XoFwHllja5kUTORgt509bTDVduBPeuS+EgHCLkUFtfddKqUrazLolrYjDtnF9gZ9&#10;OPtK6h6HADetfImiRBpsOHyosaP3mspbfjcKrknyeq4mjQl/FxQXq/0xm76UWszHj3UY2RqEp9H/&#10;N/4QBx0c3uBXKCwgtz8AAAD//wMAUEsBAi0AFAAGAAgAAAAhANvh9svuAAAAhQEAABMAAAAAAAAA&#10;AAAAAAAAAAAAAFtDb250ZW50X1R5cGVzXS54bWxQSwECLQAUAAYACAAAACEAWvQsW78AAAAVAQAA&#10;CwAAAAAAAAAAAAAAAAAfAQAAX3JlbHMvLnJlbHNQSwECLQAUAAYACAAAACEA9RqP0cYAAADgAAAA&#10;DwAAAAAAAAAAAAAAAAAHAgAAZHJzL2Rvd25yZXYueG1sUEsFBgAAAAADAAMAtwAAAPoCAAAAAA==&#10;" fillcolor="#70a6db" stroked="f" strokeweight="1pt">
                    <v:fill color2="#448ac9" rotate="t" colors="0 #70a6db;.5 #559bdb;1 #448ac9" focus="100%" type="gradient">
                      <o:fill v:ext="view" type="gradientUnscaled"/>
                    </v:fill>
                    <v:stroke miterlimit="4" joinstyle="miter"/>
                  </v:roundrect>
                  <v:rect id="Shape 1073741826" o:spid="_x0000_s1029" style="position:absolute;left:-538;top:144;width:10997;height:6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L8gsxgAAAOAAAAAPAAAAZHJzL2Rvd25yZXYueG1sRI9Ba8JA&#10;EIXvhf6HZQre6kQPUqKrlEpBKLTEil7H7DQbmp0N2a3Gf985FHoZeAzve3yrzRg6c+EhtVEszKYF&#10;GJY6ulYaC4fP18cnMCmTOOqisIUbJ9is7+9WVLp4lYov+9wYhUgqyYLPuS8RU+05UJrGnkV/X3EI&#10;lDUODbqBrgoPHc6LYoGBWtEFTz2/eK6/9z/Bwvvutj15bKrzDI+B6vPHW1GhtZOHcbvU87wEk3nM&#10;/40/xM5ZmKuCCqkM4PoXAAD//wMAUEsBAi0AFAAGAAgAAAAhANvh9svuAAAAhQEAABMAAAAAAAAA&#10;AAAAAAAAAAAAAFtDb250ZW50X1R5cGVzXS54bWxQSwECLQAUAAYACAAAACEAWvQsW78AAAAVAQAA&#10;CwAAAAAAAAAAAAAAAAAfAQAAX3JlbHMvLnJlbHNQSwECLQAUAAYACAAAACEAei/ILMYAAADgAAAA&#10;DwAAAAAAAAAAAAAAAAAHAgAAZHJzL2Rvd25yZXYueG1sUEsFBgAAAAADAAMAtwAAAPoCAAAAAA==&#10;" filled="f" stroked="f" strokeweight="1pt">
                    <v:stroke miterlimit="4"/>
                    <v:textbox inset="1.2699mm,1.2699mm,1.2699mm,1.2699mm">
                      <w:txbxContent>
                        <w:p w14:paraId="548554F7" w14:textId="77777777" w:rsidR="000F28BB" w:rsidRPr="00557DD1" w:rsidRDefault="000F28BB" w:rsidP="00557DD1">
                          <w:pPr>
                            <w:rPr>
                              <w:rFonts w:asciiTheme="minorHAnsi" w:hAnsiTheme="minorHAnsi" w:cstheme="minorHAnsi"/>
                              <w:sz w:val="20"/>
                              <w:szCs w:val="20"/>
                            </w:rPr>
                          </w:pPr>
                          <w:bookmarkStart w:id="112" w:name="_Toc33391297"/>
                          <w:bookmarkStart w:id="113" w:name="_Toc33924365"/>
                          <w:bookmarkStart w:id="114" w:name="_Toc34074155"/>
                          <w:r w:rsidRPr="00557DD1">
                            <w:rPr>
                              <w:rFonts w:asciiTheme="minorHAnsi" w:eastAsia="Calibri" w:hAnsiTheme="minorHAnsi" w:cstheme="minorHAnsi"/>
                              <w:sz w:val="20"/>
                              <w:szCs w:val="20"/>
                              <w:u w:color="FFFFFF"/>
                            </w:rPr>
                            <w:t>Communication</w:t>
                          </w:r>
                          <w:bookmarkEnd w:id="112"/>
                          <w:bookmarkEnd w:id="113"/>
                          <w:bookmarkEnd w:id="114"/>
                        </w:p>
                      </w:txbxContent>
                    </v:textbox>
                  </v:rect>
                </v:group>
                <v:shapetype id="_x0000_t13" coordsize="21600,21600" o:spt="13" adj="16200,5400" path="m@0,l@0@1,0@1,0@2@0@2@0,21600,21600,10800xe">
                  <v:stroke joinstyle="miter"/>
                  <v:formulas>
                    <v:f eqn="val #0"/>
                    <v:f eqn="val #1"/>
                    <v:f eqn="sum height 0 #1"/>
                    <v:f eqn="sum 10800 0 #1"/>
                    <v:f eqn="sum width 0 #0"/>
                    <v:f eqn="prod @4 @3 10800"/>
                    <v:f eqn="sum width 0 @5"/>
                  </v:formulas>
                  <v:path o:connecttype="custom" o:connectlocs="@0,0;0,10800;@0,21600;21600,10800" o:connectangles="270,180,90,0" textboxrect="0,@1,@6,@2"/>
                  <v:handles>
                    <v:h position="#0,#1" xrange="0,21600" yrange="0,10800"/>
                  </v:handles>
                </v:shapetype>
                <v:shape id="Shape 1073741828" o:spid="_x0000_s1030" type="#_x0000_t13" style="position:absolute;left:9759;top:2329;width:1934;height:19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j5XrxwAAAOAAAAAPAAAAZHJzL2Rvd25yZXYueG1sRI9Bi8Iw&#10;FITvwv6H8ARvmlZkkWoUsQh7WJCtHvT2aJ5tsXnpNtFWf71ZWPAyMAzzDbNc96YWd2pdZVlBPIlA&#10;EOdWV1woOB524zkI55E11pZJwYMcrFcfgyUm2nb8Q/fMFyJA2CWooPS+SaR0eUkG3cQ2xCG72Nag&#10;D7YtpG6xC3BTy2kUfUqDFYeFEhvalpRfs5tR8L09np7+3P2m11lc7w9FpW2aKTUa9ukiyGYBwlPv&#10;341/xJdWMI3h71A4A3L1AgAA//8DAFBLAQItABQABgAIAAAAIQDb4fbL7gAAAIUBAAATAAAAAAAA&#10;AAAAAAAAAAAAAABbQ29udGVudF9UeXBlc10ueG1sUEsBAi0AFAAGAAgAAAAhAFr0LFu/AAAAFQEA&#10;AAsAAAAAAAAAAAAAAAAAHwEAAF9yZWxzLy5yZWxzUEsBAi0AFAAGAAgAAAAhACyPlevHAAAA4AAA&#10;AA8AAAAAAAAAAAAAAAAABwIAAGRycy9kb3ducmV2LnhtbFBLBQYAAAAAAwADALcAAAD7AgAAAAA=&#10;" adj="10800,3888" fillcolor="#b4cae7" stroked="f" strokeweight="1pt">
                  <v:fill color2="#b4cae7" rotate="t" focus="50%" type="gradient">
                    <o:fill v:ext="view" type="gradientUnscaled"/>
                  </v:fill>
                  <v:stroke miterlimit="4"/>
                </v:shape>
                <v:group id="Group 22" o:spid="_x0000_s1031" style="position:absolute;left:12660;width:8793;height:6594" coordsize="8792,65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LBjEyAAAAOAAAAAPAAAAZHJzL2Rvd25yZXYueG1sRI9Ba8JA&#10;FITvBf/D8gRvdZOIpURXEa3iQYSqIN4e2WcSzL4N2W0S/323IPQyMAzzDTNf9qYSLTWutKwgHkcg&#10;iDOrS84VXM7b908QziNrrCyTgic5WC4Gb3NMte34m9qTz0WAsEtRQeF9nUrpsoIMurGtiUN2t41B&#10;H2yTS91gF+CmkkkUfUiDJYeFAmtaF5Q9Tj9Gwa7DbjWJv9rD475+3s7T4/UQk1KjYb+ZBVnNQHjq&#10;/X/jhdhrBUkCf4fCGZCLXwAAAP//AwBQSwECLQAUAAYACAAAACEA2+H2y+4AAACFAQAAEwAAAAAA&#10;AAAAAAAAAAAAAAAAW0NvbnRlbnRfVHlwZXNdLnhtbFBLAQItABQABgAIAAAAIQBa9CxbvwAAABUB&#10;AAALAAAAAAAAAAAAAAAAAB8BAABfcmVscy8ucmVsc1BLAQItABQABgAIAAAAIQA5LBjEyAAAAOAA&#10;AAAPAAAAAAAAAAAAAAAAAAcCAABkcnMvZG93bnJldi54bWxQSwUGAAAAAAMAAwC3AAAA/AIAAAAA&#10;">
                  <v:roundrect id="Shape 1073741829" o:spid="_x0000_s1032" style="position:absolute;width:8792;height:6594;visibility:visible;mso-wrap-style:square;v-text-anchor:top" arcsize="4915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nnKGxgAAAOAAAAAPAAAAZHJzL2Rvd25yZXYueG1sRI9Ba4NA&#10;FITvhf6H5RVyq2tSsKLZhNAS6C1Ek/ur+6q27lvrbqP++2wg0MvAMMw3zHo7mU5caHCtZQXLKAZB&#10;XFndcq3gVO6fUxDOI2vsLJOCmRxsN48Pa8y0HflIl8LXIkDYZaig8b7PpHRVQwZdZHvikH3ZwaAP&#10;dqilHnAMcNPJVRwn0mDLYaHBnt4aqn6KP6PgO0leP+tZY8K/JS3LdH/YzWelFk/Tex5kl4PwNPn/&#10;xh3xoRWsXuB2KJwBubkCAAD//wMAUEsBAi0AFAAGAAgAAAAhANvh9svuAAAAhQEAABMAAAAAAAAA&#10;AAAAAAAAAAAAAFtDb250ZW50X1R5cGVzXS54bWxQSwECLQAUAAYACAAAACEAWvQsW78AAAAVAQAA&#10;CwAAAAAAAAAAAAAAAAAfAQAAX3JlbHMvLnJlbHNQSwECLQAUAAYACAAAACEAWp5yhsYAAADgAAAA&#10;DwAAAAAAAAAAAAAAAAAHAgAAZHJzL2Rvd25yZXYueG1sUEsFBgAAAAADAAMAtwAAAPoCAAAAAA==&#10;" fillcolor="#70a6db" stroked="f" strokeweight="1pt">
                    <v:fill color2="#448ac9" rotate="t" colors="0 #70a6db;.5 #559bdb;1 #448ac9" focus="100%" type="gradient">
                      <o:fill v:ext="view" type="gradientUnscaled"/>
                    </v:fill>
                    <v:stroke miterlimit="4" joinstyle="miter"/>
                  </v:roundrect>
                  <v:rect id="Shape 1073741830" o:spid="_x0000_s1033" style="position:absolute;left:144;top:144;width:8503;height:6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FM4vxgAAAOAAAAAPAAAAZHJzL2Rvd25yZXYueG1sRI9Ra8JA&#10;EITfhf6HYwt9041SikRPkUpBKLRERV/X3JoL5vZC7qrx3/cKBV8GhmG+YebL3jXqyl2ovWgYjzJQ&#10;LKU3tVQa9ruP4RRUiCSGGi+s4c4BlounwZxy429S8HUbK5UgEnLSYGNsc8RQWnYURr5lSdnZd45i&#10;sl2FpqNbgrsGJ1n2ho5qSQuWWn63XF62P07D1+a+PlqsitMYD47K0/dnVqDWL8/9epZkNQMVuY+P&#10;xj9iYzRMXuHvUDoDuPgFAAD//wMAUEsBAi0AFAAGAAgAAAAhANvh9svuAAAAhQEAABMAAAAAAAAA&#10;AAAAAAAAAAAAAFtDb250ZW50X1R5cGVzXS54bWxQSwECLQAUAAYACAAAACEAWvQsW78AAAAVAQAA&#10;CwAAAAAAAAAAAAAAAAAfAQAAX3JlbHMvLnJlbHNQSwECLQAUAAYACAAAACEABRTOL8YAAADgAAAA&#10;DwAAAAAAAAAAAAAAAAAHAgAAZHJzL2Rvd25yZXYueG1sUEsFBgAAAAADAAMAtwAAAPoCAAAAAA==&#10;" filled="f" stroked="f" strokeweight="1pt">
                    <v:stroke miterlimit="4"/>
                    <v:textbox inset="1.2699mm,1.2699mm,1.2699mm,1.2699mm">
                      <w:txbxContent>
                        <w:p w14:paraId="5A3F9587" w14:textId="77777777" w:rsidR="000F28BB" w:rsidRPr="00557DD1" w:rsidRDefault="000F28BB" w:rsidP="00557DD1">
                          <w:pPr>
                            <w:rPr>
                              <w:rFonts w:asciiTheme="minorHAnsi" w:hAnsiTheme="minorHAnsi" w:cstheme="minorHAnsi"/>
                              <w:sz w:val="20"/>
                              <w:szCs w:val="20"/>
                            </w:rPr>
                          </w:pPr>
                          <w:bookmarkStart w:id="115" w:name="_Toc33391298"/>
                          <w:bookmarkStart w:id="116" w:name="_Toc33924366"/>
                          <w:bookmarkStart w:id="117" w:name="_Toc34074156"/>
                          <w:r w:rsidRPr="00557DD1">
                            <w:rPr>
                              <w:rFonts w:asciiTheme="minorHAnsi" w:eastAsia="Calibri" w:hAnsiTheme="minorHAnsi" w:cstheme="minorHAnsi"/>
                              <w:sz w:val="20"/>
                              <w:szCs w:val="20"/>
                              <w:u w:color="FFFFFF"/>
                            </w:rPr>
                            <w:t>Uptake of complaints</w:t>
                          </w:r>
                          <w:bookmarkEnd w:id="115"/>
                          <w:bookmarkEnd w:id="116"/>
                          <w:bookmarkEnd w:id="117"/>
                        </w:p>
                      </w:txbxContent>
                    </v:textbox>
                  </v:rect>
                </v:group>
                <v:shape id="Shape 1073741832" o:spid="_x0000_s1034" type="#_x0000_t13" style="position:absolute;left:22420;top:2329;width:1934;height:19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tJPoyQAAAOAAAAAPAAAAZHJzL2Rvd25yZXYueG1sRI9Ba8JA&#10;FITvQv/D8gq96SahlRJdgyQUeiiI0UN7e2SfSTD7Ns1uTeqv7wpCLwPDMN8w62wynbjQ4FrLCuJF&#10;BIK4srrlWsHx8DZ/BeE8ssbOMin4JQfZ5mG2xlTbkfd0KX0tAoRdigoa7/tUSlc1ZNAtbE8cspMd&#10;DPpgh1rqAccAN51MomgpDbYcFhrsKW+oOpc/RsFHfvy8+q/xuzg/x93uULfaFqVST49TsQqyXYHw&#10;NPn/xh3xrhUkL3A7FM6A3PwBAAD//wMAUEsBAi0AFAAGAAgAAAAhANvh9svuAAAAhQEAABMAAAAA&#10;AAAAAAAAAAAAAAAAAFtDb250ZW50X1R5cGVzXS54bWxQSwECLQAUAAYACAAAACEAWvQsW78AAAAV&#10;AQAACwAAAAAAAAAAAAAAAAAfAQAAX3JlbHMvLnJlbHNQSwECLQAUAAYACAAAACEAU7ST6MkAAADg&#10;AAAADwAAAAAAAAAAAAAAAAAHAgAAZHJzL2Rvd25yZXYueG1sUEsFBgAAAAADAAMAtwAAAP0CAAAA&#10;AA==&#10;" adj="10800,3888" fillcolor="#b4cae7" stroked="f" strokeweight="1pt">
                  <v:fill color2="#b4cae7" rotate="t" focus="50%" type="gradient">
                    <o:fill v:ext="view" type="gradientUnscaled"/>
                  </v:fill>
                  <v:stroke miterlimit="4"/>
                </v:shape>
                <v:group id="Group 26" o:spid="_x0000_s1035" style="position:absolute;left:25321;width:8793;height:6594" coordsize="8792,65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Fx7HyAAAAOAAAAAPAAAAZHJzL2Rvd25yZXYueG1sRI9Pi8Iw&#10;FMTvC36H8ARvmlZRpBpF1F32IIJ/YNnbo3m2xealNNm2fnsjCHsZGIb5DbNcd6YUDdWusKwgHkUg&#10;iFOrC84UXC+fwzkI55E1lpZJwYMcrFe9jyUm2rZ8oubsMxEg7BJUkHtfJVK6NCeDbmQr4pDdbG3Q&#10;B1tnUtfYBrgp5TiKZtJgwWEhx4q2OaX3859R8NViu5nE++Zwv20fv5fp8ecQk1KDfrdbBNksQHjq&#10;/H/jjfjWCsYzeB0KZ0CungAAAP//AwBQSwECLQAUAAYACAAAACEA2+H2y+4AAACFAQAAEwAAAAAA&#10;AAAAAAAAAAAAAAAAW0NvbnRlbnRfVHlwZXNdLnhtbFBLAQItABQABgAIAAAAIQBa9CxbvwAAABUB&#10;AAALAAAAAAAAAAAAAAAAAB8BAABfcmVscy8ucmVsc1BLAQItABQABgAIAAAAIQBGFx7HyAAAAOAA&#10;AAAPAAAAAAAAAAAAAAAAAAcCAABkcnMvZG93bnJldi54bWxQSwUGAAAAAAMAAwC3AAAA/AIAAAAA&#10;">
                  <v:roundrect id="Shape 1073741833" o:spid="_x0000_s1036" style="position:absolute;width:8792;height:6594;visibility:visible;mso-wrap-style:square;v-text-anchor:top" arcsize="4915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pXSFxgAAAOAAAAAPAAAAZHJzL2Rvd25yZXYueG1sRI9Ba8JA&#10;FITvhf6H5RV6q5vkkIToKmIRvBWN3p/Z1yQ1+zbNrpr8e7dQ8DIwDPMNs1iNphM3GlxrWUE8i0AQ&#10;V1a3XCs4ltuPHITzyBo7y6RgIger5evLAgtt77yn28HXIkDYFaig8b4vpHRVQwbdzPbEIfu2g0Ef&#10;7FBLPeA9wE0nkyhKpcGWw0KDPW0aqi6Hq1Hwk6bZuZ40pvxbUlzm26/1dFLq/W38nAdZz0F4Gv2z&#10;8Y/YaQVJBn+HwhmQywcAAAD//wMAUEsBAi0AFAAGAAgAAAAhANvh9svuAAAAhQEAABMAAAAAAAAA&#10;AAAAAAAAAAAAAFtDb250ZW50X1R5cGVzXS54bWxQSwECLQAUAAYACAAAACEAWvQsW78AAAAVAQAA&#10;CwAAAAAAAAAAAAAAAAAfAQAAX3JlbHMvLnJlbHNQSwECLQAUAAYACAAAACEAJaV0hcYAAADgAAAA&#10;DwAAAAAAAAAAAAAAAAAHAgAAZHJzL2Rvd25yZXYueG1sUEsFBgAAAAADAAMAtwAAAPoCAAAAAA==&#10;" fillcolor="#70a6db" stroked="f" strokeweight="1pt">
                    <v:fill color2="#448ac9" rotate="t" colors="0 #70a6db;.5 #559bdb;1 #448ac9" focus="100%" type="gradient">
                      <o:fill v:ext="view" type="gradientUnscaled"/>
                    </v:fill>
                    <v:stroke miterlimit="4" joinstyle="miter"/>
                  </v:roundrect>
                  <v:rect id="Shape 1073741834" o:spid="_x0000_s1037" style="position:absolute;left:144;top:144;width:8503;height:6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WcQqxwAAAOAAAAAPAAAAZHJzL2Rvd25yZXYueG1sRI/BagJB&#10;DIbvhb7DkIK3mtWDlNVRSqUgFFrWil7jTrqzdCez7Ex1ffvmUOgl8BP+L/lWmzF05sJDaqNYmE0L&#10;MCx1dK00Fg6fr49PYFImcdRFYQs3TrBZ39+tqHTxKhVf9rkxCpFUkgWfc18iptpzoDSNPYvuvuIQ&#10;KGscGnQDXRUeOpwXxQIDtaIXPPX84rn+3v8EC++72/bksanOMzwGqs8fb0WF1k4exu1Sx/MSTOYx&#10;/zf+EDtnYa4fq5DKAK5/AQAA//8DAFBLAQItABQABgAIAAAAIQDb4fbL7gAAAIUBAAATAAAAAAAA&#10;AAAAAAAAAAAAAABbQ29udGVudF9UeXBlc10ueG1sUEsBAi0AFAAGAAgAAAAhAFr0LFu/AAAAFQEA&#10;AAsAAAAAAAAAAAAAAAAAHwEAAF9yZWxzLy5yZWxzUEsBAi0AFAAGAAgAAAAhAIRZxCrHAAAA4AAA&#10;AA8AAAAAAAAAAAAAAAAABwIAAGRycy9kb3ducmV2LnhtbFBLBQYAAAAAAwADALcAAAD7AgAAAAA=&#10;" filled="f" stroked="f" strokeweight="1pt">
                    <v:stroke miterlimit="4"/>
                    <v:textbox inset="1.2699mm,1.2699mm,1.2699mm,1.2699mm">
                      <w:txbxContent>
                        <w:p w14:paraId="5BD21A53" w14:textId="77777777" w:rsidR="000F28BB" w:rsidRPr="00557DD1" w:rsidRDefault="000F28BB" w:rsidP="00557DD1">
                          <w:pPr>
                            <w:rPr>
                              <w:rFonts w:asciiTheme="minorHAnsi" w:hAnsiTheme="minorHAnsi" w:cstheme="minorHAnsi"/>
                              <w:sz w:val="20"/>
                              <w:szCs w:val="20"/>
                            </w:rPr>
                          </w:pPr>
                          <w:bookmarkStart w:id="118" w:name="_Toc33391299"/>
                          <w:bookmarkStart w:id="119" w:name="_Toc33924367"/>
                          <w:bookmarkStart w:id="120" w:name="_Toc34074157"/>
                          <w:r w:rsidRPr="00557DD1">
                            <w:rPr>
                              <w:rFonts w:asciiTheme="minorHAnsi" w:eastAsia="Calibri" w:hAnsiTheme="minorHAnsi" w:cstheme="minorHAnsi"/>
                              <w:sz w:val="20"/>
                              <w:szCs w:val="20"/>
                              <w:u w:color="FFFFFF"/>
                            </w:rPr>
                            <w:t>Registration of complaints</w:t>
                          </w:r>
                          <w:bookmarkEnd w:id="118"/>
                          <w:bookmarkEnd w:id="119"/>
                          <w:bookmarkEnd w:id="120"/>
                        </w:p>
                      </w:txbxContent>
                    </v:textbox>
                  </v:rect>
                </v:group>
                <v:shape id="Shape 1073741836" o:spid="_x0000_s1038" type="#_x0000_t13" style="position:absolute;left:35081;top:2329;width:1934;height:19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ZntyQAAAOAAAAAPAAAAZHJzL2Rvd25yZXYueG1sRI9Ba8JA&#10;FITvQv/D8gq96SahFBtdgyQUeiiI0UN7e2SfSTD7Ns1uTeqv7wpCLwPDMN8w62wynbjQ4FrLCuJF&#10;BIK4srrlWsHx8DZfgnAeWWNnmRT8koNs8zBbY6rtyHu6lL4WAcIuRQWN930qpasaMugWticO2ckO&#10;Bn2wQy31gGOAm04mUfQiDbYcFhrsKW+oOpc/RsFHfvy8+q/xuzg/x93uULfaFqVST49TsQqyXYHw&#10;NPn/xh3xrhUkr3A7FM6A3PwBAAD//wMAUEsBAi0AFAAGAAgAAAAhANvh9svuAAAAhQEAABMAAAAA&#10;AAAAAAAAAAAAAAAAAFtDb250ZW50X1R5cGVzXS54bWxQSwECLQAUAAYACAAAACEAWvQsW78AAAAV&#10;AQAACwAAAAAAAAAAAAAAAAAfAQAAX3JlbHMvLnJlbHNQSwECLQAUAAYACAAAACEA0vmZ7ckAAADg&#10;AAAADwAAAAAAAAAAAAAAAAAHAgAAZHJzL2Rvd25yZXYueG1sUEsFBgAAAAADAAMAtwAAAP0CAAAA&#10;AA==&#10;" adj="10800,3888" fillcolor="#b4cae7" stroked="f" strokeweight="1pt">
                  <v:fill color2="#b4cae7" rotate="t" focus="50%" type="gradient">
                    <o:fill v:ext="view" type="gradientUnscaled"/>
                  </v:fill>
                  <v:stroke miterlimit="4"/>
                </v:shape>
                <v:group id="Group 30" o:spid="_x0000_s1039" style="position:absolute;left:37982;width:8793;height:6594" coordsize="8792,65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a7X1yAAAAOAAAAAPAAAAZHJzL2Rvd25yZXYueG1sRI9Ba8JA&#10;EIXvQv/DMoXedJNKpURXEWtLDyKohdLbkB2TYHY2ZNck/vvOQfAy8Bje9/gWq8HVqqM2VJ4NpJME&#10;FHHubcWFgZ/T5/gdVIjIFmvPZOBGAVbLp9ECM+t7PlB3jIUSCIcMDZQxNpnWIS/JYZj4hlh+Z986&#10;jBLbQtsWe4G7Wr8myUw7rFgWSmxoU1J+OV6dga8e+/U03Xa7y3lz+zu97X93KRnz8jx8zOWs56Ai&#10;DfHRuCO+rYGpKIiQyIBe/gMAAP//AwBQSwECLQAUAAYACAAAACEA2+H2y+4AAACFAQAAEwAAAAAA&#10;AAAAAAAAAAAAAAAAW0NvbnRlbnRfVHlwZXNdLnhtbFBLAQItABQABgAIAAAAIQBa9CxbvwAAABUB&#10;AAALAAAAAAAAAAAAAAAAAB8BAABfcmVscy8ucmVsc1BLAQItABQABgAIAAAAIQAja7X1yAAAAOAA&#10;AAAPAAAAAAAAAAAAAAAAAAcCAABkcnMvZG93bnJldi54bWxQSwUGAAAAAAMAAwC3AAAA/AIAAAAA&#10;">
                  <v:roundrect id="Shape 1073741837" o:spid="_x0000_s1040" style="position:absolute;width:8792;height:6594;visibility:visible;mso-wrap-style:square;v-text-anchor:top" arcsize="4915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2d+3xQAAAOAAAAAPAAAAZHJzL2Rvd25yZXYueG1sRI9Bi8Iw&#10;FITvC/6H8IS9rWlXqFKNIi6Ct0Wr92fzbKvNS7fJavvvjSB4GRiG+YaZLztTixu1rrKsIB5FIIhz&#10;qysuFByyzdcUhPPIGmvLpKAnB8vF4GOOqbZ33tFt7wsRIOxSVFB636RSurwkg25kG+KQnW1r0Afb&#10;FlK3eA9wU8vvKEqkwYrDQokNrUvKr/t/o+CSJJNT0WtM+C+jOJtuflf9UanPYfczC7KagfDU+Xfj&#10;hdhqBeMYnofCGZCLBwAAAP//AwBQSwECLQAUAAYACAAAACEA2+H2y+4AAACFAQAAEwAAAAAAAAAA&#10;AAAAAAAAAAAAW0NvbnRlbnRfVHlwZXNdLnhtbFBLAQItABQABgAIAAAAIQBa9CxbvwAAABUBAAAL&#10;AAAAAAAAAAAAAAAAAB8BAABfcmVscy8ucmVsc1BLAQItABQABgAIAAAAIQBA2d+3xQAAAOAAAAAP&#10;AAAAAAAAAAAAAAAAAAcCAABkcnMvZG93bnJldi54bWxQSwUGAAAAAAMAAwC3AAAA+QIAAAAA&#10;" fillcolor="#70a6db" stroked="f" strokeweight="1pt">
                    <v:fill color2="#448ac9" rotate="t" colors="0 #70a6db;.5 #559bdb;1 #448ac9" focus="100%" type="gradient">
                      <o:fill v:ext="view" type="gradientUnscaled"/>
                    </v:fill>
                    <v:stroke miterlimit="4" joinstyle="miter"/>
                  </v:roundrect>
                  <v:rect id="Shape 1073741838" o:spid="_x0000_s1041" style="position:absolute;left:144;top:144;width:8503;height:6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aGUdxgAAAOAAAAAPAAAAZHJzL2Rvd25yZXYueG1sRI9Ra8JA&#10;EITfhf6HYwt9040WikRPkUpBKLRERV/X3JoL5vZC7qrx3/cKBV8GhmG+YebL3jXqyl2ovWgYjzJQ&#10;LKU3tVQa9ruP4RRUiCSGGi+s4c4BlounwZxy429S8HUbK5UgEnLSYGNsc8RQWnYURr5lSdnZd45i&#10;sl2FpqNbgrsGJ1n2ho5qSQuWWn63XF62P07D1+a+PlqsitMYD47K0/dnVqDWL8/9epZkNQMVuY+P&#10;xj9iYzS8TuDvUDoDuPgFAAD//wMAUEsBAi0AFAAGAAgAAAAhANvh9svuAAAAhQEAABMAAAAAAAAA&#10;AAAAAAAAAAAAAFtDb250ZW50X1R5cGVzXS54bWxQSwECLQAUAAYACAAAACEAWvQsW78AAAAVAQAA&#10;CwAAAAAAAAAAAAAAAAAfAQAAX3JlbHMvLnJlbHNQSwECLQAUAAYACAAAACEAYGhlHcYAAADgAAAA&#10;DwAAAAAAAAAAAAAAAAAHAgAAZHJzL2Rvd25yZXYueG1sUEsFBgAAAAADAAMAtwAAAPoCAAAAAA==&#10;" filled="f" stroked="f" strokeweight="1pt">
                    <v:stroke miterlimit="4"/>
                    <v:textbox inset="1.2699mm,1.2699mm,1.2699mm,1.2699mm">
                      <w:txbxContent>
                        <w:p w14:paraId="53C4BE61" w14:textId="77777777" w:rsidR="000F28BB" w:rsidRPr="00557DD1" w:rsidRDefault="000F28BB" w:rsidP="00557DD1">
                          <w:pPr>
                            <w:rPr>
                              <w:rFonts w:asciiTheme="minorHAnsi" w:hAnsiTheme="minorHAnsi" w:cstheme="minorHAnsi"/>
                              <w:sz w:val="20"/>
                              <w:szCs w:val="20"/>
                            </w:rPr>
                          </w:pPr>
                          <w:bookmarkStart w:id="121" w:name="_Toc33391300"/>
                          <w:bookmarkStart w:id="122" w:name="_Toc33924368"/>
                          <w:bookmarkStart w:id="123" w:name="_Toc34074158"/>
                          <w:r w:rsidRPr="00557DD1">
                            <w:rPr>
                              <w:rFonts w:asciiTheme="minorHAnsi" w:eastAsia="Calibri" w:hAnsiTheme="minorHAnsi" w:cstheme="minorHAnsi"/>
                              <w:sz w:val="20"/>
                              <w:szCs w:val="20"/>
                              <w:u w:color="FFFFFF"/>
                            </w:rPr>
                            <w:t>Resolution and Follow-up</w:t>
                          </w:r>
                          <w:bookmarkEnd w:id="121"/>
                          <w:bookmarkEnd w:id="122"/>
                          <w:bookmarkEnd w:id="123"/>
                        </w:p>
                      </w:txbxContent>
                    </v:textbox>
                  </v:rect>
                </v:group>
                <v:shape id="Shape 1073741840" o:spid="_x0000_s1042" type="#_x0000_t13" style="position:absolute;left:47742;top:2329;width:1934;height:19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yDjayAAAAOAAAAAPAAAAZHJzL2Rvd25yZXYueG1sRI9Pi8Iw&#10;FMTvgt8hPMGbpv5hkWoUsSx4WFisHvT2aJ5tsXmpTdZ299MbYcHLwDDMb5jVpjOVeFDjSssKJuMI&#10;BHFmdcm5gtPxc7QA4TyyxsoyKfglB5t1v7fCWNuWD/RIfS4ChF2MCgrv61hKlxVk0I1tTRyyq20M&#10;+mCbXOoG2wA3lZxG0Yc0WHJYKLCmXUHZLf0xCr52p/Ofv7T35DafVN/HvNQ2SZUaDrpkGWS7BOGp&#10;8+/GP2KvFcxm8DoUzoBcPwEAAP//AwBQSwECLQAUAAYACAAAACEA2+H2y+4AAACFAQAAEwAAAAAA&#10;AAAAAAAAAAAAAAAAW0NvbnRlbnRfVHlwZXNdLnhtbFBLAQItABQABgAIAAAAIQBa9CxbvwAAABUB&#10;AAALAAAAAAAAAAAAAAAAAB8BAABfcmVscy8ucmVsc1BLAQItABQABgAIAAAAIQA2yDjayAAAAOAA&#10;AAAPAAAAAAAAAAAAAAAAAAcCAABkcnMvZG93bnJldi54bWxQSwUGAAAAAAMAAwC3AAAA/AIAAAAA&#10;" adj="10800,3888" fillcolor="#b4cae7" stroked="f" strokeweight="1pt">
                  <v:fill color2="#b4cae7" rotate="t" focus="50%" type="gradient">
                    <o:fill v:ext="view" type="gradientUnscaled"/>
                  </v:fill>
                  <v:stroke miterlimit="4"/>
                </v:shape>
                <v:group id="Group 34" o:spid="_x0000_s1043" style="position:absolute;left:50643;width:8793;height:6594" coordsize="8792,65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ULP2yAAAAOAAAAAPAAAAZHJzL2Rvd25yZXYueG1sRI9Pa8JA&#10;FMTvBb/D8oTedBNtRaKriNbSgwj+AfH2yD6TYPZtyK5J/PbdgtDLwDDMb5j5sjOlaKh2hWUF8TAC&#10;QZxaXXCm4HzaDqYgnEfWWFomBU9ysFz03uaYaNvygZqjz0SAsEtQQe59lUjp0pwMuqGtiEN2s7VB&#10;H2ydSV1jG+CmlKMomkiDBYeFHCta55Tejw+j4LvFdjWOv5rd/bZ+Xk+f+8suJqXe+91mFmQ1A+Gp&#10;8/+NF+JHKxh/wN+hcAbk4hcAAP//AwBQSwECLQAUAAYACAAAACEA2+H2y+4AAACFAQAAEwAAAAAA&#10;AAAAAAAAAAAAAAAAW0NvbnRlbnRfVHlwZXNdLnhtbFBLAQItABQABgAIAAAAIQBa9CxbvwAAABUB&#10;AAALAAAAAAAAAAAAAAAAAB8BAABfcmVscy8ucmVsc1BLAQItABQABgAIAAAAIQBcULP2yAAAAOAA&#10;AAAPAAAAAAAAAAAAAAAAAAcCAABkcnMvZG93bnJldi54bWxQSwUGAAAAAAMAAwC3AAAA/AIAAAAA&#10;">
                  <v:roundrect id="Shape 1073741841" o:spid="_x0000_s1044" style="position:absolute;width:8792;height:6594;visibility:visible;mso-wrap-style:square;v-text-anchor:top" arcsize="4915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tm0xQAAAOAAAAAPAAAAZHJzL2Rvd25yZXYueG1sRI9Bi8Iw&#10;FITvC/6H8IS9rakrVqlGERdhb6Jd78/m2Vabl9pEbf+9EYS9DAzDfMPMl62pxJ0aV1pWMBxEIIgz&#10;q0vOFfylm68pCOeRNVaWSUFHDpaL3sccE20fvKP73uciQNglqKDwvk6kdFlBBt3A1sQhO9nGoA+2&#10;yaVu8BHgppLfURRLgyWHhQJrWheUXfY3o+Acx5Nj3mmM+ZrSMJ1utqvuoNRnv/2ZBVnNQHhq/X/j&#10;jfjVCkZjeB0KZ0AungAAAP//AwBQSwECLQAUAAYACAAAACEA2+H2y+4AAACFAQAAEwAAAAAAAAAA&#10;AAAAAAAAAAAAW0NvbnRlbnRfVHlwZXNdLnhtbFBLAQItABQABgAIAAAAIQBa9CxbvwAAABUBAAAL&#10;AAAAAAAAAAAAAAAAAB8BAABfcmVscy8ucmVsc1BLAQItABQABgAIAAAAIQA/4tm0xQAAAOAAAAAP&#10;AAAAAAAAAAAAAAAAAAcCAABkcnMvZG93bnJldi54bWxQSwUGAAAAAAMAAwC3AAAA+QIAAAAA&#10;" fillcolor="#70a6db" stroked="f" strokeweight="1pt">
                    <v:fill color2="#448ac9" rotate="t" colors="0 #70a6db;.5 #559bdb;1 #448ac9" focus="100%" type="gradient">
                      <o:fill v:ext="view" type="gradientUnscaled"/>
                    </v:fill>
                    <v:stroke miterlimit="4" joinstyle="miter"/>
                  </v:roundrect>
                  <v:rect id="Shape 1073741842" o:spid="_x0000_s1045" style="position:absolute;left:144;top:144;width:8503;height:630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U2MexgAAAOAAAAAPAAAAZHJzL2Rvd25yZXYueG1sRI9Ra8JA&#10;EITfC/0Pxxb6VjdWkBI9RSoFQWiJir6uuTUXzO2F3FXjv+8JQl8GhmG+Yabz3jXqwl2ovWgYDjJQ&#10;LKU3tVQadtuvtw9QIZIYarywhhsHmM+en6aUG3+Vgi+bWKkEkZCTBhtjmyOG0rKjMPAtS8pOvnMU&#10;k+0qNB1dE9w1+J5lY3RUS1qw1PKn5fK8+XUavle35cFiVRyHuHdUHn/WWYFav770y0mSxQRU5D7+&#10;Nx6IldEwGsP9UDoDOPsDAAD//wMAUEsBAi0AFAAGAAgAAAAhANvh9svuAAAAhQEAABMAAAAAAAAA&#10;AAAAAAAAAAAAAFtDb250ZW50X1R5cGVzXS54bWxQSwECLQAUAAYACAAAACEAWvQsW78AAAAVAQAA&#10;CwAAAAAAAAAAAAAAAAAfAQAAX3JlbHMvLnJlbHNQSwECLQAUAAYACAAAACEAH1NjHsYAAADgAAAA&#10;DwAAAAAAAAAAAAAAAAAHAgAAZHJzL2Rvd25yZXYueG1sUEsFBgAAAAADAAMAtwAAAPoCAAAAAA==&#10;" filled="f" stroked="f" strokeweight="1pt">
                    <v:stroke miterlimit="4"/>
                    <v:textbox inset="1.2699mm,1.2699mm,1.2699mm,1.2699mm">
                      <w:txbxContent>
                        <w:p w14:paraId="4C5FD6D8" w14:textId="77777777" w:rsidR="000F28BB" w:rsidRPr="00557DD1" w:rsidRDefault="000F28BB" w:rsidP="00805036">
                          <w:pPr>
                            <w:jc w:val="center"/>
                            <w:rPr>
                              <w:rFonts w:asciiTheme="minorHAnsi" w:hAnsiTheme="minorHAnsi" w:cstheme="minorHAnsi"/>
                              <w:sz w:val="20"/>
                              <w:szCs w:val="20"/>
                            </w:rPr>
                          </w:pPr>
                          <w:bookmarkStart w:id="124" w:name="_Toc33391301"/>
                          <w:bookmarkStart w:id="125" w:name="_Toc33924369"/>
                          <w:bookmarkStart w:id="126" w:name="_Toc34074159"/>
                          <w:r w:rsidRPr="00557DD1">
                            <w:rPr>
                              <w:rFonts w:asciiTheme="minorHAnsi" w:eastAsia="Calibri" w:hAnsiTheme="minorHAnsi" w:cstheme="minorHAnsi"/>
                              <w:sz w:val="20"/>
                              <w:szCs w:val="20"/>
                              <w:u w:color="FFFFFF"/>
                            </w:rPr>
                            <w:t>Feedback</w:t>
                          </w:r>
                          <w:bookmarkEnd w:id="124"/>
                          <w:bookmarkEnd w:id="125"/>
                          <w:bookmarkEnd w:id="126"/>
                        </w:p>
                      </w:txbxContent>
                    </v:textbox>
                  </v:rect>
                </v:group>
                <w10:anchorlock/>
              </v:group>
            </w:pict>
          </mc:Fallback>
        </mc:AlternateContent>
      </w:r>
    </w:p>
    <w:p w14:paraId="0D0CF100" w14:textId="77777777" w:rsidR="004B66D7" w:rsidRPr="000A4E46" w:rsidRDefault="004B66D7" w:rsidP="004B66D7">
      <w:pPr>
        <w:jc w:val="both"/>
        <w:rPr>
          <w:rFonts w:ascii="Calibri" w:hAnsi="Calibri" w:cs="Calibri"/>
        </w:rPr>
      </w:pPr>
    </w:p>
    <w:p w14:paraId="6E39106B" w14:textId="41C3F5E7" w:rsidR="004B66D7" w:rsidRPr="00034BCD" w:rsidRDefault="004B66D7" w:rsidP="00535E4A">
      <w:pPr>
        <w:pStyle w:val="BodyA"/>
        <w:jc w:val="both"/>
        <w:rPr>
          <w:rFonts w:ascii="Calibri" w:eastAsia="Calibri" w:hAnsi="Calibri" w:cs="Calibri"/>
          <w:kern w:val="24"/>
        </w:rPr>
      </w:pPr>
      <w:r w:rsidRPr="000A4E46">
        <w:rPr>
          <w:rFonts w:ascii="Calibri" w:eastAsia="Calibri" w:hAnsi="Calibri" w:cs="Calibri"/>
          <w:kern w:val="24"/>
        </w:rPr>
        <w:t xml:space="preserve">The GRM process will commence with public communication i.e. when citizens will be informed about existing mechanisms where they can register their grievances. Methods of how </w:t>
      </w:r>
      <w:r w:rsidRPr="003A16D5">
        <w:rPr>
          <w:rFonts w:ascii="Calibri" w:eastAsia="Calibri" w:hAnsi="Calibri" w:cs="Calibri"/>
          <w:kern w:val="24"/>
        </w:rPr>
        <w:t xml:space="preserve">to register grievances and expectations from the process will also be communicated.  </w:t>
      </w:r>
      <w:r w:rsidRPr="000A4E46">
        <w:rPr>
          <w:rFonts w:ascii="Calibri" w:hAnsi="Calibri" w:cs="Calibri"/>
        </w:rPr>
        <w:t>Information dissemination about the GRM process will be undertaken through various means. These means include but are not restricted to:</w:t>
      </w:r>
    </w:p>
    <w:p w14:paraId="1E37DA93" w14:textId="09C074AC" w:rsidR="004B66D7" w:rsidRPr="00034BCD" w:rsidRDefault="004B66D7" w:rsidP="004555B6">
      <w:pPr>
        <w:pStyle w:val="BodyA"/>
        <w:numPr>
          <w:ilvl w:val="2"/>
          <w:numId w:val="12"/>
        </w:numPr>
        <w:pBdr>
          <w:top w:val="nil"/>
          <w:left w:val="nil"/>
          <w:bottom w:val="nil"/>
          <w:right w:val="nil"/>
          <w:between w:val="nil"/>
          <w:bar w:val="nil"/>
        </w:pBdr>
        <w:shd w:val="clear" w:color="auto" w:fill="FFFFFF"/>
        <w:jc w:val="both"/>
        <w:rPr>
          <w:rFonts w:ascii="Calibri" w:eastAsia="Calibri" w:hAnsi="Calibri" w:cs="Calibri"/>
          <w:kern w:val="24"/>
        </w:rPr>
      </w:pPr>
      <w:r w:rsidRPr="00034BCD">
        <w:rPr>
          <w:rFonts w:ascii="Calibri" w:eastAsia="Calibri" w:hAnsi="Calibri" w:cs="Calibri"/>
          <w:kern w:val="24"/>
        </w:rPr>
        <w:t xml:space="preserve">Leaflets, brochures posters and printed material available at </w:t>
      </w:r>
      <w:r w:rsidR="002F62B2" w:rsidRPr="00034BCD">
        <w:rPr>
          <w:rFonts w:ascii="Calibri" w:eastAsia="Calibri" w:hAnsi="Calibri" w:cs="Calibri"/>
          <w:kern w:val="24"/>
        </w:rPr>
        <w:t>BISP</w:t>
      </w:r>
      <w:r w:rsidRPr="00034BCD">
        <w:rPr>
          <w:rFonts w:ascii="Calibri" w:eastAsia="Calibri" w:hAnsi="Calibri" w:cs="Calibri"/>
          <w:kern w:val="24"/>
        </w:rPr>
        <w:t xml:space="preserve"> (</w:t>
      </w:r>
      <w:r w:rsidR="002F62B2" w:rsidRPr="00034BCD">
        <w:rPr>
          <w:rFonts w:ascii="Calibri" w:eastAsia="Calibri" w:hAnsi="Calibri" w:cs="Calibri"/>
          <w:kern w:val="24"/>
        </w:rPr>
        <w:t>Headquarter</w:t>
      </w:r>
      <w:r w:rsidR="00F46085">
        <w:rPr>
          <w:rFonts w:ascii="Calibri" w:eastAsia="Calibri" w:hAnsi="Calibri" w:cs="Calibri"/>
          <w:kern w:val="24"/>
        </w:rPr>
        <w:t>s</w:t>
      </w:r>
      <w:r w:rsidR="002F62B2" w:rsidRPr="00034BCD">
        <w:rPr>
          <w:rFonts w:ascii="Calibri" w:eastAsia="Calibri" w:hAnsi="Calibri" w:cs="Calibri"/>
          <w:kern w:val="24"/>
        </w:rPr>
        <w:t>,6 regional offices (located in the provincial/ regional capitals) or more than 400 Tehsil (sub-district) offices all across the country)</w:t>
      </w:r>
      <w:r w:rsidRPr="00034BCD">
        <w:rPr>
          <w:rFonts w:ascii="Calibri" w:eastAsia="Calibri" w:hAnsi="Calibri" w:cs="Calibri"/>
          <w:kern w:val="24"/>
        </w:rPr>
        <w:t xml:space="preserve"> be distributed during consultation sessions, as well as through face to face communication in the early implementation phase</w:t>
      </w:r>
    </w:p>
    <w:p w14:paraId="5FC8FD10" w14:textId="77777777" w:rsidR="004B66D7" w:rsidRPr="00034BCD" w:rsidRDefault="004B66D7" w:rsidP="004555B6">
      <w:pPr>
        <w:pStyle w:val="BodyA"/>
        <w:numPr>
          <w:ilvl w:val="2"/>
          <w:numId w:val="12"/>
        </w:numPr>
        <w:pBdr>
          <w:top w:val="nil"/>
          <w:left w:val="nil"/>
          <w:bottom w:val="nil"/>
          <w:right w:val="nil"/>
          <w:between w:val="nil"/>
          <w:bar w:val="nil"/>
        </w:pBdr>
        <w:shd w:val="clear" w:color="auto" w:fill="FFFFFF"/>
        <w:jc w:val="both"/>
        <w:rPr>
          <w:rFonts w:ascii="Calibri" w:eastAsia="Calibri" w:hAnsi="Calibri" w:cs="Calibri"/>
          <w:kern w:val="24"/>
        </w:rPr>
      </w:pPr>
      <w:r w:rsidRPr="00034BCD">
        <w:rPr>
          <w:rFonts w:ascii="Calibri" w:eastAsia="Calibri" w:hAnsi="Calibri" w:cs="Calibri"/>
          <w:kern w:val="24"/>
        </w:rPr>
        <w:t xml:space="preserve">Social media such as Facebook; </w:t>
      </w:r>
    </w:p>
    <w:p w14:paraId="3CA1297A" w14:textId="7B139351" w:rsidR="004B66D7" w:rsidRPr="00034BCD" w:rsidRDefault="004B66D7" w:rsidP="004555B6">
      <w:pPr>
        <w:pStyle w:val="BodyA"/>
        <w:numPr>
          <w:ilvl w:val="2"/>
          <w:numId w:val="12"/>
        </w:numPr>
        <w:pBdr>
          <w:top w:val="nil"/>
          <w:left w:val="nil"/>
          <w:bottom w:val="nil"/>
          <w:right w:val="nil"/>
          <w:between w:val="nil"/>
          <w:bar w:val="nil"/>
        </w:pBdr>
        <w:shd w:val="clear" w:color="auto" w:fill="FFFFFF"/>
        <w:jc w:val="both"/>
        <w:rPr>
          <w:rFonts w:ascii="Calibri" w:eastAsia="Calibri" w:hAnsi="Calibri" w:cs="Calibri"/>
          <w:kern w:val="24"/>
        </w:rPr>
      </w:pPr>
      <w:r w:rsidRPr="00034BCD">
        <w:rPr>
          <w:rFonts w:ascii="Calibri" w:eastAsia="Calibri" w:hAnsi="Calibri" w:cs="Calibri"/>
          <w:kern w:val="24"/>
        </w:rPr>
        <w:t xml:space="preserve">Website of </w:t>
      </w:r>
      <w:r w:rsidR="002F62B2" w:rsidRPr="00034BCD">
        <w:rPr>
          <w:rFonts w:ascii="Calibri" w:eastAsia="Calibri" w:hAnsi="Calibri" w:cs="Calibri"/>
          <w:kern w:val="24"/>
        </w:rPr>
        <w:t>BISP</w:t>
      </w:r>
    </w:p>
    <w:p w14:paraId="0DC0FEEC" w14:textId="77777777" w:rsidR="004B66D7" w:rsidRPr="000A4E46" w:rsidRDefault="004B66D7" w:rsidP="004B66D7">
      <w:pPr>
        <w:pStyle w:val="BodyA"/>
        <w:pBdr>
          <w:top w:val="nil"/>
          <w:left w:val="nil"/>
          <w:bottom w:val="nil"/>
          <w:right w:val="nil"/>
          <w:between w:val="nil"/>
          <w:bar w:val="nil"/>
        </w:pBdr>
        <w:shd w:val="clear" w:color="auto" w:fill="FFFFFF"/>
        <w:ind w:left="540"/>
        <w:jc w:val="both"/>
        <w:rPr>
          <w:rFonts w:ascii="Calibri" w:hAnsi="Calibri" w:cs="Calibri"/>
        </w:rPr>
      </w:pPr>
    </w:p>
    <w:p w14:paraId="40004FCB" w14:textId="77777777" w:rsidR="004B66D7" w:rsidRPr="000A4E46" w:rsidRDefault="004B66D7" w:rsidP="004B66D7">
      <w:pPr>
        <w:pStyle w:val="BodyA"/>
        <w:shd w:val="clear" w:color="auto" w:fill="FFFFFF"/>
        <w:jc w:val="both"/>
        <w:rPr>
          <w:rFonts w:ascii="Calibri" w:eastAsia="Calibri" w:hAnsi="Calibri" w:cs="Calibri"/>
          <w:b/>
          <w:bCs/>
          <w:i/>
          <w:iCs/>
        </w:rPr>
      </w:pPr>
      <w:r w:rsidRPr="000A4E46">
        <w:rPr>
          <w:rFonts w:ascii="Calibri" w:eastAsia="Calibri" w:hAnsi="Calibri" w:cs="Calibri"/>
          <w:b/>
          <w:bCs/>
          <w:i/>
          <w:iCs/>
        </w:rPr>
        <w:t xml:space="preserve">Complaint Uptake Channels </w:t>
      </w:r>
    </w:p>
    <w:p w14:paraId="6701F117" w14:textId="0F89BABD" w:rsidR="004B66D7" w:rsidRDefault="004B66D7" w:rsidP="004B66D7">
      <w:pPr>
        <w:pStyle w:val="BodyA"/>
        <w:pBdr>
          <w:top w:val="nil"/>
          <w:left w:val="nil"/>
          <w:bottom w:val="nil"/>
          <w:right w:val="nil"/>
          <w:between w:val="nil"/>
          <w:bar w:val="nil"/>
        </w:pBdr>
        <w:shd w:val="clear" w:color="auto" w:fill="FFFFFF"/>
        <w:jc w:val="both"/>
        <w:rPr>
          <w:rFonts w:ascii="Calibri" w:hAnsi="Calibri" w:cs="Calibri"/>
        </w:rPr>
      </w:pPr>
      <w:r w:rsidRPr="000A4E46">
        <w:rPr>
          <w:rFonts w:ascii="Calibri" w:hAnsi="Calibri" w:cs="Calibri"/>
        </w:rPr>
        <w:t xml:space="preserve">Uptake will take place at multiple levels through a broad range of  channels: </w:t>
      </w:r>
    </w:p>
    <w:p w14:paraId="7F99A0C1" w14:textId="77777777" w:rsidR="006F5E45" w:rsidRPr="00435155" w:rsidRDefault="006F5E45" w:rsidP="006F5E45">
      <w:pPr>
        <w:rPr>
          <w:lang w:val="en-GB"/>
        </w:rPr>
      </w:pPr>
    </w:p>
    <w:p w14:paraId="24564727" w14:textId="3EE04AB5" w:rsidR="00034BCD" w:rsidRPr="00034BCD" w:rsidRDefault="006F5E45" w:rsidP="004555B6">
      <w:pPr>
        <w:pStyle w:val="ListParagraph"/>
        <w:numPr>
          <w:ilvl w:val="0"/>
          <w:numId w:val="20"/>
        </w:numPr>
        <w:rPr>
          <w:rFonts w:ascii="Calibri" w:hAnsi="Calibri" w:cs="Calibri"/>
          <w:sz w:val="22"/>
          <w:szCs w:val="22"/>
          <w:lang w:val="en-US" w:eastAsia="en-GB"/>
        </w:rPr>
      </w:pPr>
      <w:r w:rsidRPr="00034BCD">
        <w:rPr>
          <w:rFonts w:ascii="Calibri" w:hAnsi="Calibri" w:cs="Calibri"/>
          <w:b/>
          <w:bCs/>
          <w:sz w:val="22"/>
          <w:szCs w:val="22"/>
          <w:lang w:val="en-US" w:eastAsia="en-GB"/>
        </w:rPr>
        <w:t>By post</w:t>
      </w:r>
      <w:r w:rsidRPr="00034BCD">
        <w:rPr>
          <w:rFonts w:ascii="Calibri" w:hAnsi="Calibri" w:cs="Calibri"/>
          <w:sz w:val="22"/>
          <w:szCs w:val="22"/>
          <w:lang w:val="en-US" w:eastAsia="en-GB"/>
        </w:rPr>
        <w:t xml:space="preserve"> at Benazir Income Support Programme Headquarters in F-Block, Pak Secretariat, Islamabad</w:t>
      </w:r>
    </w:p>
    <w:p w14:paraId="7D501B94" w14:textId="4A98F7D7" w:rsidR="004B66D7" w:rsidRPr="00034BCD" w:rsidRDefault="004B66D7" w:rsidP="004555B6">
      <w:pPr>
        <w:pStyle w:val="ListParagraph"/>
        <w:numPr>
          <w:ilvl w:val="0"/>
          <w:numId w:val="20"/>
        </w:numPr>
        <w:rPr>
          <w:rFonts w:ascii="Calibri" w:hAnsi="Calibri" w:cs="Calibri"/>
          <w:sz w:val="22"/>
          <w:szCs w:val="22"/>
          <w:lang w:val="en-US" w:eastAsia="en-GB"/>
        </w:rPr>
      </w:pPr>
      <w:r w:rsidRPr="00034BCD">
        <w:rPr>
          <w:rFonts w:ascii="Calibri" w:hAnsi="Calibri" w:cs="Calibri"/>
          <w:b/>
          <w:bCs/>
          <w:sz w:val="22"/>
          <w:szCs w:val="22"/>
          <w:lang w:val="en-US" w:eastAsia="en-GB"/>
        </w:rPr>
        <w:t>Hotline/Call Center</w:t>
      </w:r>
      <w:r w:rsidRPr="00034BCD">
        <w:rPr>
          <w:rFonts w:ascii="Calibri" w:hAnsi="Calibri" w:cs="Calibri"/>
          <w:sz w:val="22"/>
          <w:szCs w:val="22"/>
          <w:lang w:val="en-US" w:eastAsia="en-GB"/>
        </w:rPr>
        <w:t xml:space="preserve">: Toll free number at the </w:t>
      </w:r>
      <w:r w:rsidR="00672CE2" w:rsidRPr="00034BCD">
        <w:rPr>
          <w:rFonts w:ascii="Calibri" w:hAnsi="Calibri" w:cs="Calibri"/>
          <w:sz w:val="22"/>
          <w:szCs w:val="22"/>
          <w:lang w:val="en-US" w:eastAsia="en-GB"/>
        </w:rPr>
        <w:t>provincial level</w:t>
      </w:r>
      <w:r w:rsidR="00034BCD" w:rsidRPr="00034BCD">
        <w:rPr>
          <w:rFonts w:ascii="Calibri" w:hAnsi="Calibri" w:cs="Calibri"/>
          <w:sz w:val="22"/>
          <w:szCs w:val="22"/>
          <w:lang w:val="en-US" w:eastAsia="en-GB"/>
        </w:rPr>
        <w:t xml:space="preserve"> 0800-26477</w:t>
      </w:r>
    </w:p>
    <w:p w14:paraId="5AE07A42" w14:textId="104A6981" w:rsidR="004B66D7" w:rsidRPr="00034BCD" w:rsidRDefault="004B66D7" w:rsidP="004555B6">
      <w:pPr>
        <w:pStyle w:val="BodyA"/>
        <w:numPr>
          <w:ilvl w:val="0"/>
          <w:numId w:val="19"/>
        </w:numPr>
        <w:pBdr>
          <w:top w:val="nil"/>
          <w:left w:val="nil"/>
          <w:bottom w:val="nil"/>
          <w:right w:val="nil"/>
          <w:between w:val="nil"/>
          <w:bar w:val="nil"/>
        </w:pBdr>
        <w:shd w:val="clear" w:color="auto" w:fill="FFFFFF"/>
        <w:jc w:val="both"/>
        <w:rPr>
          <w:rFonts w:ascii="Calibri" w:eastAsia="Times New Roman" w:hAnsi="Calibri" w:cs="Calibri"/>
          <w:color w:val="auto"/>
          <w:lang w:eastAsia="en-GB"/>
        </w:rPr>
      </w:pPr>
      <w:r w:rsidRPr="00034BCD">
        <w:rPr>
          <w:rFonts w:ascii="Calibri" w:eastAsia="Times New Roman" w:hAnsi="Calibri" w:cs="Calibri"/>
          <w:b/>
          <w:bCs/>
          <w:color w:val="auto"/>
          <w:lang w:eastAsia="en-GB"/>
        </w:rPr>
        <w:t xml:space="preserve">Online </w:t>
      </w:r>
      <w:r w:rsidR="00034BCD" w:rsidRPr="00034BCD">
        <w:rPr>
          <w:rFonts w:ascii="Calibri" w:eastAsia="Times New Roman" w:hAnsi="Calibri" w:cs="Calibri"/>
          <w:b/>
          <w:bCs/>
          <w:color w:val="auto"/>
          <w:lang w:eastAsia="en-GB"/>
        </w:rPr>
        <w:t>Complaint</w:t>
      </w:r>
      <w:r w:rsidR="00034BCD" w:rsidRPr="00034BCD">
        <w:rPr>
          <w:rFonts w:ascii="Calibri" w:eastAsia="Times New Roman" w:hAnsi="Calibri" w:cs="Calibri"/>
          <w:color w:val="auto"/>
          <w:lang w:eastAsia="en-GB"/>
        </w:rPr>
        <w:t xml:space="preserve"> </w:t>
      </w:r>
      <w:r w:rsidRPr="00034BCD">
        <w:rPr>
          <w:rFonts w:ascii="Calibri" w:eastAsia="Times New Roman" w:hAnsi="Calibri" w:cs="Calibri"/>
          <w:color w:val="auto"/>
          <w:lang w:eastAsia="en-GB"/>
        </w:rPr>
        <w:t>on the</w:t>
      </w:r>
      <w:r w:rsidR="00034BCD" w:rsidRPr="00034BCD">
        <w:rPr>
          <w:rFonts w:ascii="Calibri" w:eastAsia="Times New Roman" w:hAnsi="Calibri" w:cs="Calibri"/>
          <w:color w:val="auto"/>
          <w:lang w:eastAsia="en-GB"/>
        </w:rPr>
        <w:t xml:space="preserve"> BISP</w:t>
      </w:r>
      <w:r w:rsidR="002D4968" w:rsidRPr="00034BCD">
        <w:rPr>
          <w:rFonts w:ascii="Calibri" w:eastAsia="Times New Roman" w:hAnsi="Calibri" w:cs="Calibri"/>
          <w:color w:val="auto"/>
          <w:lang w:eastAsia="en-GB"/>
        </w:rPr>
        <w:t xml:space="preserve"> </w:t>
      </w:r>
      <w:r w:rsidRPr="00034BCD">
        <w:rPr>
          <w:rFonts w:ascii="Calibri" w:eastAsia="Times New Roman" w:hAnsi="Calibri" w:cs="Calibri"/>
          <w:color w:val="auto"/>
          <w:lang w:eastAsia="en-GB"/>
        </w:rPr>
        <w:t xml:space="preserve">website </w:t>
      </w:r>
    </w:p>
    <w:p w14:paraId="70BF1D3A" w14:textId="3D9EE0B0" w:rsidR="004B66D7" w:rsidRPr="00034BCD" w:rsidRDefault="004B66D7" w:rsidP="004555B6">
      <w:pPr>
        <w:pStyle w:val="ListParagraph"/>
        <w:numPr>
          <w:ilvl w:val="0"/>
          <w:numId w:val="19"/>
        </w:numPr>
        <w:jc w:val="both"/>
        <w:rPr>
          <w:rFonts w:ascii="Calibri" w:hAnsi="Calibri" w:cs="Calibri"/>
          <w:sz w:val="22"/>
          <w:szCs w:val="22"/>
          <w:lang w:val="en-US" w:eastAsia="en-GB"/>
        </w:rPr>
      </w:pPr>
      <w:r w:rsidRPr="00034BCD">
        <w:rPr>
          <w:rFonts w:ascii="Calibri" w:hAnsi="Calibri" w:cs="Calibri"/>
          <w:b/>
          <w:bCs/>
          <w:sz w:val="22"/>
          <w:szCs w:val="22"/>
          <w:lang w:val="en-US" w:eastAsia="en-GB"/>
        </w:rPr>
        <w:t>Walk in/complaint form</w:t>
      </w:r>
      <w:r w:rsidRPr="00034BCD">
        <w:rPr>
          <w:rFonts w:ascii="Calibri" w:hAnsi="Calibri" w:cs="Calibri"/>
          <w:sz w:val="22"/>
          <w:szCs w:val="22"/>
          <w:lang w:val="en-US" w:eastAsia="en-GB"/>
        </w:rPr>
        <w:t xml:space="preserve"> to be lodged at </w:t>
      </w:r>
      <w:r w:rsidR="00034BCD" w:rsidRPr="00034BCD">
        <w:rPr>
          <w:rFonts w:ascii="Calibri" w:hAnsi="Calibri" w:cs="Calibri"/>
          <w:sz w:val="22"/>
          <w:szCs w:val="22"/>
          <w:lang w:val="en-US" w:eastAsia="en-GB"/>
        </w:rPr>
        <w:t xml:space="preserve">BISP Headquarters, 6 regional offices (located in the provincial/ regional capitals) or more than 400 Tehsil offices of BISP all across the country. </w:t>
      </w:r>
    </w:p>
    <w:p w14:paraId="6ED11F72" w14:textId="77777777" w:rsidR="004B66D7" w:rsidRPr="000A4E46" w:rsidRDefault="004B66D7" w:rsidP="004B66D7">
      <w:pPr>
        <w:jc w:val="both"/>
        <w:rPr>
          <w:rFonts w:ascii="Calibri" w:hAnsi="Calibri" w:cs="Calibri"/>
        </w:rPr>
      </w:pPr>
    </w:p>
    <w:p w14:paraId="67B04F79" w14:textId="637DAFBC" w:rsidR="004B66D7" w:rsidRPr="000A4E46" w:rsidRDefault="004B66D7" w:rsidP="004B66D7">
      <w:pPr>
        <w:jc w:val="both"/>
        <w:rPr>
          <w:rFonts w:ascii="Calibri" w:hAnsi="Calibri" w:cs="Calibri"/>
          <w:sz w:val="22"/>
          <w:szCs w:val="22"/>
        </w:rPr>
      </w:pPr>
      <w:r w:rsidRPr="000A4E46">
        <w:rPr>
          <w:rFonts w:ascii="Calibri" w:hAnsi="Calibri" w:cs="Calibri"/>
          <w:sz w:val="22"/>
          <w:szCs w:val="22"/>
        </w:rPr>
        <w:t xml:space="preserve">The accessibility of the GRM to lesser-educated and disabled </w:t>
      </w:r>
      <w:r w:rsidR="005A7137" w:rsidRPr="000A4E46">
        <w:rPr>
          <w:rFonts w:ascii="Calibri" w:hAnsi="Calibri" w:cs="Calibri"/>
          <w:sz w:val="22"/>
          <w:szCs w:val="22"/>
        </w:rPr>
        <w:t xml:space="preserve">citizens </w:t>
      </w:r>
      <w:r w:rsidRPr="000A4E46">
        <w:rPr>
          <w:rFonts w:ascii="Calibri" w:hAnsi="Calibri" w:cs="Calibri"/>
          <w:sz w:val="22"/>
          <w:szCs w:val="22"/>
        </w:rPr>
        <w:t xml:space="preserve">needs to be ensured. It needs to be widely circulated via dedicated media campaigns using print, electronic, and social media, so that </w:t>
      </w:r>
      <w:r w:rsidR="007D0C5D" w:rsidRPr="000A4E46">
        <w:rPr>
          <w:rFonts w:ascii="Calibri" w:hAnsi="Calibri" w:cs="Calibri"/>
          <w:sz w:val="22"/>
          <w:szCs w:val="22"/>
        </w:rPr>
        <w:t>citizens and organizations in the project area</w:t>
      </w:r>
      <w:r w:rsidRPr="000A4E46">
        <w:rPr>
          <w:rFonts w:ascii="Calibri" w:hAnsi="Calibri" w:cs="Calibri"/>
          <w:sz w:val="22"/>
          <w:szCs w:val="22"/>
        </w:rPr>
        <w:t xml:space="preserve"> are aware of this facility and can avail it for addressing their issues and complaints. Details on response and frequency of communication with the complainant, complaint handling time and resolution process will be provided in the updated SEP to be prepared 30 days from the effectiveness dat</w:t>
      </w:r>
      <w:r w:rsidR="005A7137" w:rsidRPr="000A4E46">
        <w:rPr>
          <w:rFonts w:ascii="Calibri" w:hAnsi="Calibri" w:cs="Calibri"/>
          <w:sz w:val="22"/>
          <w:szCs w:val="22"/>
        </w:rPr>
        <w:t>e</w:t>
      </w:r>
      <w:r w:rsidRPr="000A4E46">
        <w:rPr>
          <w:rFonts w:ascii="Calibri" w:hAnsi="Calibri" w:cs="Calibri"/>
          <w:sz w:val="22"/>
          <w:szCs w:val="22"/>
        </w:rPr>
        <w:t>.</w:t>
      </w:r>
    </w:p>
    <w:p w14:paraId="71E5C6EC" w14:textId="77777777" w:rsidR="004B66D7" w:rsidRPr="000A4E46" w:rsidRDefault="004B66D7" w:rsidP="004B66D7">
      <w:pPr>
        <w:jc w:val="both"/>
        <w:rPr>
          <w:rFonts w:ascii="Calibri" w:hAnsi="Calibri" w:cs="Calibri"/>
          <w:i/>
          <w:iCs/>
        </w:rPr>
      </w:pPr>
    </w:p>
    <w:p w14:paraId="170D3024" w14:textId="77777777" w:rsidR="004B66D7" w:rsidRPr="00243E26" w:rsidRDefault="004B66D7" w:rsidP="004B66D7">
      <w:pPr>
        <w:autoSpaceDE w:val="0"/>
        <w:autoSpaceDN w:val="0"/>
        <w:adjustRightInd w:val="0"/>
        <w:jc w:val="both"/>
        <w:rPr>
          <w:rFonts w:ascii="Calibri" w:hAnsi="Calibri" w:cs="Calibri"/>
          <w:b/>
          <w:bCs/>
          <w:i/>
          <w:iCs/>
          <w:color w:val="000000"/>
          <w:sz w:val="22"/>
          <w:szCs w:val="22"/>
        </w:rPr>
      </w:pPr>
      <w:r w:rsidRPr="00243E26">
        <w:rPr>
          <w:rFonts w:ascii="Calibri" w:hAnsi="Calibri" w:cs="Calibri"/>
          <w:b/>
          <w:bCs/>
          <w:i/>
          <w:iCs/>
          <w:color w:val="000000"/>
          <w:sz w:val="22"/>
          <w:szCs w:val="22"/>
        </w:rPr>
        <w:t xml:space="preserve">Grievance Records and Documentation </w:t>
      </w:r>
    </w:p>
    <w:p w14:paraId="6FFC97D6" w14:textId="0F2737EB" w:rsidR="004B66D7" w:rsidRPr="000A4E46" w:rsidRDefault="009A2BA4" w:rsidP="004B66D7">
      <w:pPr>
        <w:pStyle w:val="Default"/>
        <w:jc w:val="both"/>
        <w:rPr>
          <w:rFonts w:ascii="Calibri" w:hAnsi="Calibri" w:cs="Calibri"/>
          <w:color w:val="auto"/>
          <w:sz w:val="22"/>
          <w:szCs w:val="22"/>
        </w:rPr>
      </w:pPr>
      <w:r>
        <w:rPr>
          <w:rFonts w:ascii="Calibri" w:hAnsi="Calibri" w:cs="Calibri"/>
          <w:color w:val="auto"/>
          <w:sz w:val="22"/>
          <w:szCs w:val="22"/>
        </w:rPr>
        <w:t>BISP</w:t>
      </w:r>
      <w:r w:rsidRPr="000A4E46">
        <w:rPr>
          <w:rFonts w:ascii="Calibri" w:hAnsi="Calibri" w:cs="Calibri"/>
          <w:color w:val="auto"/>
          <w:sz w:val="22"/>
          <w:szCs w:val="22"/>
        </w:rPr>
        <w:t xml:space="preserve"> </w:t>
      </w:r>
      <w:r w:rsidR="004B66D7" w:rsidRPr="003A16D5">
        <w:rPr>
          <w:rFonts w:ascii="Calibri" w:hAnsi="Calibri" w:cs="Calibri"/>
          <w:color w:val="auto"/>
          <w:sz w:val="22"/>
          <w:szCs w:val="22"/>
        </w:rPr>
        <w:t>will nominate a GRM Focal Point to manage a grievance database to keep a record of all grievances received. The database will contain the name of the individual or organization lodging a grievance; the date and nature of the grievance; any follow-up action</w:t>
      </w:r>
      <w:r w:rsidR="004B66D7" w:rsidRPr="000A4E46">
        <w:rPr>
          <w:rFonts w:ascii="Calibri" w:hAnsi="Calibri" w:cs="Calibri"/>
          <w:color w:val="auto"/>
          <w:sz w:val="22"/>
          <w:szCs w:val="22"/>
        </w:rPr>
        <w:t xml:space="preserve">s taken; the solutions and corrective actions implemented by </w:t>
      </w:r>
      <w:r>
        <w:rPr>
          <w:rFonts w:ascii="Calibri" w:hAnsi="Calibri" w:cs="Calibri"/>
          <w:color w:val="auto"/>
          <w:sz w:val="22"/>
          <w:szCs w:val="22"/>
        </w:rPr>
        <w:t>BISP</w:t>
      </w:r>
      <w:r w:rsidRPr="000A4E46">
        <w:rPr>
          <w:rFonts w:ascii="Calibri" w:hAnsi="Calibri" w:cs="Calibri"/>
          <w:color w:val="auto"/>
          <w:sz w:val="22"/>
          <w:szCs w:val="22"/>
        </w:rPr>
        <w:t xml:space="preserve"> </w:t>
      </w:r>
      <w:r w:rsidR="004B66D7" w:rsidRPr="000A4E46">
        <w:rPr>
          <w:rFonts w:ascii="Calibri" w:hAnsi="Calibri" w:cs="Calibri"/>
          <w:color w:val="auto"/>
          <w:sz w:val="22"/>
          <w:szCs w:val="22"/>
        </w:rPr>
        <w:t xml:space="preserve">or other relevant party; the final result; and how and when this decision was communicated to the complainant. </w:t>
      </w:r>
    </w:p>
    <w:p w14:paraId="4859E6E0" w14:textId="77777777" w:rsidR="004B66D7" w:rsidRPr="000A4E46" w:rsidRDefault="004B66D7" w:rsidP="004B66D7">
      <w:pPr>
        <w:pStyle w:val="Default"/>
        <w:jc w:val="both"/>
        <w:rPr>
          <w:rFonts w:ascii="Calibri" w:hAnsi="Calibri" w:cs="Calibri"/>
          <w:color w:val="auto"/>
          <w:sz w:val="22"/>
          <w:szCs w:val="22"/>
        </w:rPr>
      </w:pPr>
    </w:p>
    <w:p w14:paraId="3BFAFC36" w14:textId="77777777" w:rsidR="004B66D7" w:rsidRPr="000A4E46" w:rsidRDefault="004B66D7" w:rsidP="004B66D7">
      <w:pPr>
        <w:pStyle w:val="Default"/>
        <w:jc w:val="both"/>
        <w:rPr>
          <w:rFonts w:ascii="Calibri" w:hAnsi="Calibri" w:cs="Calibri"/>
          <w:i/>
          <w:iCs/>
          <w:color w:val="auto"/>
          <w:sz w:val="22"/>
          <w:szCs w:val="22"/>
        </w:rPr>
      </w:pPr>
      <w:r w:rsidRPr="000A4E46">
        <w:rPr>
          <w:rFonts w:ascii="Calibri" w:hAnsi="Calibri" w:cs="Calibri"/>
          <w:b/>
          <w:bCs/>
          <w:i/>
          <w:iCs/>
          <w:color w:val="auto"/>
          <w:sz w:val="22"/>
          <w:szCs w:val="22"/>
        </w:rPr>
        <w:t xml:space="preserve">Monitoring and Review </w:t>
      </w:r>
    </w:p>
    <w:p w14:paraId="18BB0497" w14:textId="1DA568F7" w:rsidR="004B66D7" w:rsidRPr="000A4E46" w:rsidRDefault="004B66D7" w:rsidP="00557DD1">
      <w:pPr>
        <w:pStyle w:val="Default"/>
        <w:jc w:val="both"/>
      </w:pPr>
      <w:r w:rsidRPr="000A4E46">
        <w:rPr>
          <w:rFonts w:ascii="Calibri" w:hAnsi="Calibri" w:cs="Calibri"/>
          <w:color w:val="auto"/>
          <w:sz w:val="22"/>
          <w:szCs w:val="22"/>
        </w:rPr>
        <w:t xml:space="preserve">It is critical to monitor the effectiveness of the comment response and, grievance mechanism. Appropriate measures/KPIs for this include monthly reporting on the number of grievances received, resolved and outstanding. This will be undertaken by the GRM focal point. As part of the annual review/report, </w:t>
      </w:r>
      <w:r w:rsidR="00557DD1" w:rsidRPr="000A4E46">
        <w:rPr>
          <w:rFonts w:ascii="Calibri" w:hAnsi="Calibri" w:cs="Calibri"/>
          <w:color w:val="auto"/>
          <w:sz w:val="22"/>
          <w:szCs w:val="22"/>
        </w:rPr>
        <w:t>analyzing</w:t>
      </w:r>
      <w:r w:rsidRPr="000A4E46">
        <w:rPr>
          <w:rFonts w:ascii="Calibri" w:hAnsi="Calibri" w:cs="Calibri"/>
          <w:color w:val="auto"/>
          <w:sz w:val="22"/>
          <w:szCs w:val="22"/>
        </w:rPr>
        <w:t xml:space="preserve"> the trends and time taken for grievance resolution will help to evaluate the efficacy of the comment response and, grievance mechanism. As part of stakeholder engagement and consultation, involving the views of the stakeholders for whom the Comment Response and, Grievance Mechanism is designed in this monitoring and review will help to improve effectiveness and stakeholder buy-in.</w:t>
      </w:r>
    </w:p>
    <w:p w14:paraId="7B36816A" w14:textId="77777777" w:rsidR="005E130A" w:rsidRPr="00243E26" w:rsidRDefault="005E130A" w:rsidP="00235C0A">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bookmarkStart w:id="113" w:name="_Toc38230252"/>
      <w:bookmarkStart w:id="114" w:name="_Toc38230328"/>
      <w:bookmarkStart w:id="115" w:name="_Toc38230942"/>
      <w:bookmarkStart w:id="116" w:name="_Toc38231017"/>
      <w:bookmarkStart w:id="117" w:name="_Toc38231190"/>
      <w:bookmarkStart w:id="118" w:name="_Toc38231295"/>
      <w:bookmarkStart w:id="119" w:name="_Toc38231340"/>
      <w:bookmarkStart w:id="120" w:name="_Toc38232734"/>
      <w:bookmarkStart w:id="121" w:name="_Toc38233208"/>
      <w:bookmarkStart w:id="122" w:name="_Toc38233593"/>
      <w:bookmarkStart w:id="123" w:name="_Toc38233632"/>
      <w:bookmarkStart w:id="124" w:name="_Toc38230944"/>
      <w:bookmarkStart w:id="125" w:name="_Toc38231019"/>
      <w:bookmarkStart w:id="126" w:name="_Toc38231192"/>
      <w:bookmarkStart w:id="127" w:name="_Toc38231297"/>
      <w:bookmarkStart w:id="128" w:name="_Toc38231342"/>
      <w:bookmarkStart w:id="129" w:name="_Toc38232736"/>
      <w:bookmarkStart w:id="130" w:name="_Toc38233210"/>
      <w:bookmarkStart w:id="131" w:name="_Toc38233595"/>
      <w:bookmarkStart w:id="132" w:name="_Toc38233634"/>
      <w:bookmarkStart w:id="133" w:name="_Toc38230254"/>
      <w:bookmarkStart w:id="134" w:name="_Toc38230330"/>
      <w:bookmarkStart w:id="135" w:name="_Toc38230945"/>
      <w:bookmarkStart w:id="136" w:name="_Toc38231020"/>
      <w:bookmarkStart w:id="137" w:name="_Toc38231193"/>
      <w:bookmarkStart w:id="138" w:name="_Toc38231298"/>
      <w:bookmarkStart w:id="139" w:name="_Toc38231343"/>
      <w:bookmarkStart w:id="140" w:name="_Toc38232737"/>
      <w:bookmarkStart w:id="141" w:name="_Toc38233211"/>
      <w:bookmarkStart w:id="142" w:name="_Toc38233596"/>
      <w:bookmarkStart w:id="143" w:name="_Toc38233635"/>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p>
    <w:p w14:paraId="34F28B92" w14:textId="0AC61333" w:rsidR="004F11A1" w:rsidRPr="00CD613C" w:rsidRDefault="004F11A1" w:rsidP="00CD613C">
      <w:pPr>
        <w:pStyle w:val="Heading2"/>
        <w:numPr>
          <w:ilvl w:val="1"/>
          <w:numId w:val="10"/>
        </w:numPr>
        <w:ind w:left="-5" w:firstLine="725"/>
        <w:jc w:val="both"/>
        <w:rPr>
          <w:rFonts w:asciiTheme="minorHAnsi" w:hAnsiTheme="minorHAnsi" w:cstheme="minorHAnsi"/>
          <w:b w:val="0"/>
          <w:color w:val="0070C0"/>
          <w:lang w:eastAsia="en-US"/>
        </w:rPr>
      </w:pPr>
      <w:bookmarkStart w:id="144" w:name="_Toc38230947"/>
      <w:bookmarkStart w:id="145" w:name="_Toc38231022"/>
      <w:bookmarkStart w:id="146" w:name="_Toc38231195"/>
      <w:bookmarkStart w:id="147" w:name="_Toc38231300"/>
      <w:bookmarkStart w:id="148" w:name="_Toc38231345"/>
      <w:bookmarkStart w:id="149" w:name="_Toc38232739"/>
      <w:bookmarkStart w:id="150" w:name="_Toc38233213"/>
      <w:bookmarkStart w:id="151" w:name="_Toc38233598"/>
      <w:bookmarkStart w:id="152" w:name="_Toc38233637"/>
      <w:bookmarkStart w:id="153" w:name="_Toc38230948"/>
      <w:bookmarkStart w:id="154" w:name="_Toc38231023"/>
      <w:bookmarkStart w:id="155" w:name="_Toc38231196"/>
      <w:bookmarkStart w:id="156" w:name="_Toc38231301"/>
      <w:bookmarkStart w:id="157" w:name="_Toc38231346"/>
      <w:bookmarkStart w:id="158" w:name="_Toc38232740"/>
      <w:bookmarkStart w:id="159" w:name="_Toc38233214"/>
      <w:bookmarkStart w:id="160" w:name="_Toc38233599"/>
      <w:bookmarkStart w:id="161" w:name="_Toc38233638"/>
      <w:bookmarkStart w:id="162" w:name="_Toc57407147"/>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r w:rsidRPr="00CD613C">
        <w:rPr>
          <w:rFonts w:asciiTheme="minorHAnsi" w:hAnsiTheme="minorHAnsi" w:cstheme="minorHAnsi"/>
          <w:b w:val="0"/>
          <w:color w:val="0070C0"/>
          <w:lang w:eastAsia="en-US"/>
        </w:rPr>
        <w:t>World Bank Grievance Redress System</w:t>
      </w:r>
      <w:bookmarkEnd w:id="162"/>
      <w:r w:rsidRPr="00CD613C">
        <w:rPr>
          <w:rFonts w:asciiTheme="minorHAnsi" w:hAnsiTheme="minorHAnsi" w:cstheme="minorHAnsi"/>
          <w:b w:val="0"/>
          <w:color w:val="0070C0"/>
          <w:lang w:eastAsia="en-US"/>
        </w:rPr>
        <w:t xml:space="preserve"> </w:t>
      </w:r>
    </w:p>
    <w:p w14:paraId="762B81C5" w14:textId="3105AAE3" w:rsidR="00942B82" w:rsidRPr="00243E26" w:rsidRDefault="004F11A1" w:rsidP="006169C7">
      <w:pPr>
        <w:pStyle w:val="ListParagraph"/>
        <w:keepNext/>
        <w:widowControl w:val="0"/>
        <w:autoSpaceDE w:val="0"/>
        <w:autoSpaceDN w:val="0"/>
        <w:adjustRightInd w:val="0"/>
        <w:spacing w:after="120"/>
        <w:ind w:left="18"/>
        <w:jc w:val="both"/>
        <w:rPr>
          <w:rFonts w:asciiTheme="minorHAnsi" w:hAnsiTheme="minorHAnsi" w:cstheme="minorHAnsi"/>
          <w:sz w:val="22"/>
          <w:szCs w:val="22"/>
          <w:lang w:val="en-US"/>
        </w:rPr>
      </w:pPr>
      <w:r w:rsidRPr="00243E26">
        <w:rPr>
          <w:rFonts w:asciiTheme="minorHAnsi" w:hAnsiTheme="minorHAnsi" w:cstheme="minorHAnsi"/>
          <w:sz w:val="22"/>
          <w:szCs w:val="22"/>
          <w:lang w:val="en-US"/>
        </w:rPr>
        <w:t>Communities and individuals who believe that they are adversely affected by a World Bank supported project may submit complaints to existing project-level grievance redress mechanisms or the World Bank’s GRS</w:t>
      </w:r>
      <w:r w:rsidRPr="00243E26">
        <w:rPr>
          <w:rFonts w:asciiTheme="minorHAnsi" w:hAnsiTheme="minorHAnsi" w:cstheme="minorHAnsi"/>
          <w:sz w:val="22"/>
          <w:szCs w:val="22"/>
          <w:lang w:val="en-US"/>
        </w:rPr>
        <w:footnoteReference w:id="8"/>
      </w:r>
      <w:r w:rsidRPr="00243E26">
        <w:rPr>
          <w:rFonts w:asciiTheme="minorHAnsi" w:hAnsiTheme="minorHAnsi" w:cstheme="minorHAnsi"/>
          <w:sz w:val="22"/>
          <w:szCs w:val="22"/>
          <w:lang w:val="en-US"/>
        </w:rPr>
        <w:t xml:space="preserve">. The GRS ensures that complaints received are promptly reviewed in order to address project-related concerns. Project affected communities and individuals may submit their complaint to the World Bank’s independent Inspection Panel which determines whether harm occurred, or could occur, as a result of World Bank non-compliance with its policies and procedures. Complaints may be submitted at any time after concerns have been brought directly to the World Bank’s attention, and Bank Management has been given an opportunity to respond. </w:t>
      </w:r>
    </w:p>
    <w:p w14:paraId="038E779E" w14:textId="30430A6B" w:rsidR="006169C7" w:rsidRPr="00CD613C" w:rsidRDefault="00B64D59" w:rsidP="00CD613C">
      <w:pPr>
        <w:pStyle w:val="Heading2"/>
        <w:numPr>
          <w:ilvl w:val="0"/>
          <w:numId w:val="10"/>
        </w:numPr>
        <w:ind w:left="-5" w:hanging="10"/>
        <w:jc w:val="both"/>
        <w:rPr>
          <w:rFonts w:cs="Calibri"/>
          <w:color w:val="0070C0"/>
          <w:lang w:eastAsia="en-US"/>
        </w:rPr>
      </w:pPr>
      <w:bookmarkStart w:id="163" w:name="_Toc38230257"/>
      <w:bookmarkStart w:id="164" w:name="_Toc38230333"/>
      <w:bookmarkStart w:id="165" w:name="_Toc38230950"/>
      <w:bookmarkStart w:id="166" w:name="_Toc38231025"/>
      <w:bookmarkStart w:id="167" w:name="_Toc38231198"/>
      <w:bookmarkStart w:id="168" w:name="_Toc38231303"/>
      <w:bookmarkStart w:id="169" w:name="_Toc38231348"/>
      <w:bookmarkStart w:id="170" w:name="_Toc38232742"/>
      <w:bookmarkStart w:id="171" w:name="_Toc38233216"/>
      <w:bookmarkStart w:id="172" w:name="_Toc38233601"/>
      <w:bookmarkStart w:id="173" w:name="_Toc38233640"/>
      <w:bookmarkStart w:id="174" w:name="_Toc38230258"/>
      <w:bookmarkStart w:id="175" w:name="_Toc38230334"/>
      <w:bookmarkStart w:id="176" w:name="_Toc38230951"/>
      <w:bookmarkStart w:id="177" w:name="_Toc38231026"/>
      <w:bookmarkStart w:id="178" w:name="_Toc38231199"/>
      <w:bookmarkStart w:id="179" w:name="_Toc38231304"/>
      <w:bookmarkStart w:id="180" w:name="_Toc38231349"/>
      <w:bookmarkStart w:id="181" w:name="_Toc38232743"/>
      <w:bookmarkStart w:id="182" w:name="_Toc38233217"/>
      <w:bookmarkStart w:id="183" w:name="_Toc38233602"/>
      <w:bookmarkStart w:id="184" w:name="_Toc38233641"/>
      <w:bookmarkStart w:id="185" w:name="_Toc57407148"/>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r w:rsidRPr="00CD613C">
        <w:rPr>
          <w:rFonts w:cs="Calibri"/>
          <w:color w:val="0070C0"/>
          <w:lang w:eastAsia="en-US"/>
        </w:rPr>
        <w:t>Monitoring and Reporting</w:t>
      </w:r>
      <w:bookmarkEnd w:id="185"/>
    </w:p>
    <w:p w14:paraId="62625D53" w14:textId="77753112" w:rsidR="0061042B" w:rsidRPr="003A16D5" w:rsidRDefault="00B64D59" w:rsidP="00E14D2E">
      <w:pPr>
        <w:pStyle w:val="Heading2"/>
        <w:numPr>
          <w:ilvl w:val="1"/>
          <w:numId w:val="10"/>
        </w:numPr>
        <w:ind w:left="-5" w:firstLine="725"/>
        <w:jc w:val="both"/>
        <w:rPr>
          <w:rFonts w:asciiTheme="minorHAnsi" w:hAnsiTheme="minorHAnsi" w:cstheme="minorHAnsi"/>
          <w:b w:val="0"/>
          <w:color w:val="0070C0"/>
          <w:lang w:eastAsia="en-US"/>
        </w:rPr>
      </w:pPr>
      <w:bookmarkStart w:id="186" w:name="_Toc57407149"/>
      <w:r w:rsidRPr="000A4E46">
        <w:rPr>
          <w:rFonts w:asciiTheme="minorHAnsi" w:hAnsiTheme="minorHAnsi" w:cstheme="minorHAnsi"/>
          <w:b w:val="0"/>
          <w:color w:val="0070C0"/>
          <w:lang w:eastAsia="en-US"/>
        </w:rPr>
        <w:t>Involvement of stakeholders in monitoring activities</w:t>
      </w:r>
      <w:bookmarkEnd w:id="186"/>
    </w:p>
    <w:p w14:paraId="55F01E2D" w14:textId="382EBEA5" w:rsidR="004B66D7" w:rsidRPr="000A4E46" w:rsidRDefault="00D86C17" w:rsidP="006169C7">
      <w:pPr>
        <w:jc w:val="both"/>
        <w:rPr>
          <w:rFonts w:asciiTheme="minorHAnsi" w:hAnsiTheme="minorHAnsi" w:cstheme="minorHAnsi"/>
          <w:sz w:val="22"/>
          <w:szCs w:val="22"/>
          <w:lang w:bidi="th-TH"/>
        </w:rPr>
      </w:pPr>
      <w:r w:rsidRPr="000A4E46">
        <w:rPr>
          <w:rFonts w:asciiTheme="minorHAnsi" w:hAnsiTheme="minorHAnsi" w:cstheme="minorHAnsi"/>
          <w:sz w:val="22"/>
          <w:szCs w:val="22"/>
          <w:lang w:bidi="th-TH"/>
        </w:rPr>
        <w:t>A monitoring and evaluation plan to ensure transparency and accountability will be concomitantly strengthened and updated on an ongoing basis, with national and provincial partners to monitor the implementation process based on the performance indicators for</w:t>
      </w:r>
      <w:r w:rsidR="004B66D7" w:rsidRPr="000A4E46">
        <w:rPr>
          <w:rFonts w:asciiTheme="minorHAnsi" w:hAnsiTheme="minorHAnsi" w:cstheme="minorHAnsi"/>
          <w:sz w:val="22"/>
          <w:szCs w:val="22"/>
          <w:lang w:bidi="th-TH"/>
        </w:rPr>
        <w:t xml:space="preserve"> the project.  </w:t>
      </w:r>
      <w:r w:rsidRPr="000A4E46">
        <w:rPr>
          <w:rFonts w:asciiTheme="minorHAnsi" w:hAnsiTheme="minorHAnsi" w:cstheme="minorHAnsi"/>
          <w:sz w:val="22"/>
          <w:szCs w:val="22"/>
          <w:lang w:bidi="th-TH"/>
        </w:rPr>
        <w:t xml:space="preserve"> </w:t>
      </w:r>
    </w:p>
    <w:p w14:paraId="7B27EC57" w14:textId="77777777" w:rsidR="004B66D7" w:rsidRPr="000A4E46" w:rsidRDefault="004B66D7" w:rsidP="006169C7">
      <w:pPr>
        <w:jc w:val="both"/>
        <w:rPr>
          <w:rFonts w:asciiTheme="minorHAnsi" w:hAnsiTheme="minorHAnsi" w:cstheme="minorHAnsi"/>
          <w:sz w:val="22"/>
          <w:szCs w:val="22"/>
          <w:lang w:bidi="th-TH"/>
        </w:rPr>
      </w:pPr>
    </w:p>
    <w:p w14:paraId="75A9459B" w14:textId="77777777" w:rsidR="00B64D59" w:rsidRPr="003A16D5" w:rsidRDefault="00B64D59" w:rsidP="00E14D2E">
      <w:pPr>
        <w:pStyle w:val="Heading2"/>
        <w:numPr>
          <w:ilvl w:val="1"/>
          <w:numId w:val="10"/>
        </w:numPr>
        <w:ind w:left="-5" w:firstLine="725"/>
        <w:jc w:val="both"/>
        <w:rPr>
          <w:rFonts w:asciiTheme="minorHAnsi" w:hAnsiTheme="minorHAnsi" w:cstheme="minorHAnsi"/>
          <w:b w:val="0"/>
          <w:color w:val="0070C0"/>
          <w:lang w:eastAsia="en-US"/>
        </w:rPr>
      </w:pPr>
      <w:bookmarkStart w:id="187" w:name="_Toc57407150"/>
      <w:r w:rsidRPr="000A4E46">
        <w:rPr>
          <w:rFonts w:asciiTheme="minorHAnsi" w:hAnsiTheme="minorHAnsi" w:cstheme="minorHAnsi"/>
          <w:b w:val="0"/>
          <w:color w:val="0070C0"/>
          <w:lang w:eastAsia="en-US"/>
        </w:rPr>
        <w:t>Reporting back to stakeholder groups</w:t>
      </w:r>
      <w:bookmarkEnd w:id="187"/>
    </w:p>
    <w:p w14:paraId="79E04105" w14:textId="77777777" w:rsidR="004B3C5D" w:rsidRPr="000A4E46" w:rsidRDefault="002F57D8" w:rsidP="006169C7">
      <w:pPr>
        <w:widowControl w:val="0"/>
        <w:autoSpaceDE w:val="0"/>
        <w:autoSpaceDN w:val="0"/>
        <w:adjustRightInd w:val="0"/>
        <w:spacing w:after="240"/>
        <w:jc w:val="both"/>
        <w:rPr>
          <w:rFonts w:asciiTheme="minorHAnsi" w:hAnsiTheme="minorHAnsi" w:cstheme="minorHAnsi"/>
          <w:sz w:val="22"/>
          <w:szCs w:val="22"/>
          <w:lang w:bidi="th-TH"/>
        </w:rPr>
      </w:pPr>
      <w:r w:rsidRPr="000A4E46">
        <w:rPr>
          <w:rFonts w:asciiTheme="minorHAnsi" w:hAnsiTheme="minorHAnsi" w:cstheme="minorHAnsi"/>
          <w:sz w:val="22"/>
          <w:szCs w:val="22"/>
          <w:lang w:bidi="th-TH"/>
        </w:rPr>
        <w:t xml:space="preserve">It is critical to follow-up with stakeholders at different stages of the project cycle. Once consultations have taken place, stakeholders will want to know which of their suggestions will be used, what risk or impact mitigation measures will be put in place to address their concerns, and how, for example, project impacts are being monitored. </w:t>
      </w:r>
    </w:p>
    <w:p w14:paraId="2B2B4472" w14:textId="7D2C0B2E" w:rsidR="002F57D8" w:rsidRPr="000A4E46" w:rsidRDefault="002F57D8" w:rsidP="006169C7">
      <w:pPr>
        <w:widowControl w:val="0"/>
        <w:autoSpaceDE w:val="0"/>
        <w:autoSpaceDN w:val="0"/>
        <w:adjustRightInd w:val="0"/>
        <w:spacing w:after="240"/>
        <w:jc w:val="both"/>
        <w:rPr>
          <w:rFonts w:asciiTheme="minorHAnsi" w:hAnsiTheme="minorHAnsi" w:cstheme="minorHAnsi"/>
          <w:sz w:val="22"/>
          <w:szCs w:val="22"/>
          <w:lang w:bidi="th-TH"/>
        </w:rPr>
      </w:pPr>
      <w:r w:rsidRPr="000A4E46">
        <w:rPr>
          <w:rFonts w:asciiTheme="minorHAnsi" w:hAnsiTheme="minorHAnsi" w:cstheme="minorHAnsi"/>
          <w:sz w:val="22"/>
          <w:szCs w:val="22"/>
          <w:lang w:bidi="th-TH"/>
        </w:rPr>
        <w:t>Often the same methods used in information disclosure are applied to reporting back to stakeholders. This follow up can include large-scale forums, brochures, targeted meetings, and consultative committees.</w:t>
      </w:r>
      <w:r w:rsidR="00C64D22" w:rsidRPr="000A4E46">
        <w:rPr>
          <w:rFonts w:asciiTheme="minorHAnsi" w:hAnsiTheme="minorHAnsi" w:cstheme="minorHAnsi"/>
          <w:sz w:val="22"/>
          <w:szCs w:val="22"/>
          <w:lang w:bidi="th-TH"/>
        </w:rPr>
        <w:t xml:space="preserve"> Given the current context and the need for social distancing, alternate means such as </w:t>
      </w:r>
      <w:r w:rsidR="00474006" w:rsidRPr="000A4E46">
        <w:rPr>
          <w:rFonts w:asciiTheme="minorHAnsi" w:hAnsiTheme="minorHAnsi" w:cstheme="minorHAnsi"/>
          <w:sz w:val="22"/>
          <w:szCs w:val="22"/>
          <w:lang w:bidi="th-TH"/>
        </w:rPr>
        <w:t>short message</w:t>
      </w:r>
      <w:r w:rsidR="000D4A19" w:rsidRPr="000A4E46">
        <w:rPr>
          <w:rFonts w:asciiTheme="minorHAnsi" w:hAnsiTheme="minorHAnsi" w:cstheme="minorHAnsi"/>
          <w:sz w:val="22"/>
          <w:szCs w:val="22"/>
          <w:lang w:bidi="th-TH"/>
        </w:rPr>
        <w:t xml:space="preserve"> service (SMS), </w:t>
      </w:r>
      <w:r w:rsidR="00C64D22" w:rsidRPr="000A4E46">
        <w:rPr>
          <w:rFonts w:asciiTheme="minorHAnsi" w:hAnsiTheme="minorHAnsi" w:cstheme="minorHAnsi"/>
          <w:sz w:val="22"/>
          <w:szCs w:val="22"/>
          <w:lang w:bidi="th-TH"/>
        </w:rPr>
        <w:t>radio, television</w:t>
      </w:r>
      <w:r w:rsidR="00474006" w:rsidRPr="000A4E46">
        <w:rPr>
          <w:rFonts w:asciiTheme="minorHAnsi" w:hAnsiTheme="minorHAnsi" w:cstheme="minorHAnsi"/>
          <w:sz w:val="22"/>
          <w:szCs w:val="22"/>
          <w:lang w:bidi="th-TH"/>
        </w:rPr>
        <w:t xml:space="preserve">, social media handles, website of </w:t>
      </w:r>
      <w:r w:rsidR="009A2BA4">
        <w:rPr>
          <w:rFonts w:asciiTheme="minorHAnsi" w:hAnsiTheme="minorHAnsi" w:cstheme="minorHAnsi"/>
          <w:sz w:val="22"/>
          <w:szCs w:val="22"/>
          <w:lang w:bidi="th-TH"/>
        </w:rPr>
        <w:t>BISP</w:t>
      </w:r>
      <w:r w:rsidR="009A2BA4" w:rsidRPr="000A4E46">
        <w:rPr>
          <w:rFonts w:asciiTheme="minorHAnsi" w:hAnsiTheme="minorHAnsi" w:cstheme="minorHAnsi"/>
          <w:sz w:val="22"/>
          <w:szCs w:val="22"/>
          <w:lang w:bidi="th-TH"/>
        </w:rPr>
        <w:t xml:space="preserve"> </w:t>
      </w:r>
      <w:r w:rsidR="00474006" w:rsidRPr="000A4E46">
        <w:rPr>
          <w:rFonts w:asciiTheme="minorHAnsi" w:hAnsiTheme="minorHAnsi" w:cstheme="minorHAnsi"/>
          <w:sz w:val="22"/>
          <w:szCs w:val="22"/>
          <w:lang w:bidi="th-TH"/>
        </w:rPr>
        <w:t xml:space="preserve">may also </w:t>
      </w:r>
      <w:r w:rsidR="00C64D22" w:rsidRPr="000A4E46">
        <w:rPr>
          <w:rFonts w:asciiTheme="minorHAnsi" w:hAnsiTheme="minorHAnsi" w:cstheme="minorHAnsi"/>
          <w:sz w:val="22"/>
          <w:szCs w:val="22"/>
          <w:lang w:bidi="th-TH"/>
        </w:rPr>
        <w:t>be employed</w:t>
      </w:r>
      <w:r w:rsidR="000D4A19" w:rsidRPr="000A4E46">
        <w:rPr>
          <w:rFonts w:asciiTheme="minorHAnsi" w:hAnsiTheme="minorHAnsi" w:cstheme="minorHAnsi"/>
          <w:sz w:val="22"/>
          <w:szCs w:val="22"/>
          <w:lang w:bidi="th-TH"/>
        </w:rPr>
        <w:t xml:space="preserve"> to share updated information with stakeholders.</w:t>
      </w:r>
    </w:p>
    <w:p w14:paraId="74137A88" w14:textId="69A5B076" w:rsidR="00B64D59" w:rsidRPr="000A4E46" w:rsidRDefault="00B64D59" w:rsidP="006169C7">
      <w:pPr>
        <w:jc w:val="both"/>
        <w:rPr>
          <w:rFonts w:asciiTheme="minorHAnsi" w:hAnsiTheme="minorHAnsi" w:cstheme="minorHAnsi"/>
          <w:sz w:val="22"/>
          <w:szCs w:val="22"/>
          <w:lang w:bidi="th-TH"/>
        </w:rPr>
      </w:pPr>
      <w:r w:rsidRPr="000A4E46">
        <w:rPr>
          <w:rFonts w:asciiTheme="minorHAnsi" w:hAnsiTheme="minorHAnsi" w:cstheme="minorHAnsi"/>
          <w:sz w:val="22"/>
          <w:szCs w:val="22"/>
          <w:lang w:bidi="th-TH"/>
        </w:rPr>
        <w:t xml:space="preserve">The SEP will be periodically revised and updated as necessary in the course of project implementation in order to ensure that the information presented herein is consistent and is the most recent, and that the identified methods of engagement remain appropriate and effective in relation to the project context and specific phases of the development. Any major changes to the project related activities and to its schedule will be duly reflected in the </w:t>
      </w:r>
      <w:r w:rsidR="00890092" w:rsidRPr="000A4E46">
        <w:rPr>
          <w:rFonts w:asciiTheme="minorHAnsi" w:hAnsiTheme="minorHAnsi" w:cstheme="minorHAnsi"/>
          <w:sz w:val="22"/>
          <w:szCs w:val="22"/>
          <w:lang w:bidi="th-TH"/>
        </w:rPr>
        <w:t>SEP. Monthly</w:t>
      </w:r>
      <w:r w:rsidRPr="000A4E46">
        <w:rPr>
          <w:rFonts w:asciiTheme="minorHAnsi" w:hAnsiTheme="minorHAnsi" w:cstheme="minorHAnsi"/>
          <w:sz w:val="22"/>
          <w:szCs w:val="22"/>
          <w:lang w:bidi="th-TH"/>
        </w:rPr>
        <w:t xml:space="preserve"> summaries and internal reports on public grievances, enquiries and related incidents, together with the status of implementation of associated corrective/preventative actions will be collated by responsible staff and referred to the senior management of the project. The monthly summaries will provide a mechanism for assessing </w:t>
      </w:r>
      <w:r w:rsidR="00C0695D" w:rsidRPr="000A4E46">
        <w:rPr>
          <w:rFonts w:asciiTheme="minorHAnsi" w:hAnsiTheme="minorHAnsi" w:cstheme="minorHAnsi"/>
          <w:sz w:val="22"/>
          <w:szCs w:val="22"/>
          <w:lang w:bidi="th-TH"/>
        </w:rPr>
        <w:t xml:space="preserve"> </w:t>
      </w:r>
      <w:r w:rsidRPr="000A4E46">
        <w:rPr>
          <w:rFonts w:asciiTheme="minorHAnsi" w:hAnsiTheme="minorHAnsi" w:cstheme="minorHAnsi"/>
          <w:sz w:val="22"/>
          <w:szCs w:val="22"/>
          <w:lang w:bidi="th-TH"/>
        </w:rPr>
        <w:t xml:space="preserve">both the number and the nature of complaints and requests for information, along with the Project’s ability to address those in a timely and effective </w:t>
      </w:r>
      <w:r w:rsidR="00890092" w:rsidRPr="000A4E46">
        <w:rPr>
          <w:rFonts w:asciiTheme="minorHAnsi" w:hAnsiTheme="minorHAnsi" w:cstheme="minorHAnsi"/>
          <w:sz w:val="22"/>
          <w:szCs w:val="22"/>
          <w:lang w:bidi="th-TH"/>
        </w:rPr>
        <w:t>manner. Information</w:t>
      </w:r>
      <w:r w:rsidRPr="000A4E46">
        <w:rPr>
          <w:rFonts w:asciiTheme="minorHAnsi" w:hAnsiTheme="minorHAnsi" w:cstheme="minorHAnsi"/>
          <w:sz w:val="22"/>
          <w:szCs w:val="22"/>
          <w:lang w:bidi="th-TH"/>
        </w:rPr>
        <w:t xml:space="preserve"> on public engagement activities undertaken by the Project during the year may be conveyed to the stakeholders in two possible ways:</w:t>
      </w:r>
    </w:p>
    <w:p w14:paraId="2A509C15" w14:textId="77777777" w:rsidR="005049FE" w:rsidRPr="000A4E46" w:rsidRDefault="005049FE" w:rsidP="006169C7">
      <w:pPr>
        <w:jc w:val="both"/>
        <w:rPr>
          <w:rFonts w:asciiTheme="minorHAnsi" w:hAnsiTheme="minorHAnsi" w:cstheme="minorHAnsi"/>
          <w:sz w:val="22"/>
          <w:szCs w:val="22"/>
          <w:lang w:bidi="th-TH"/>
        </w:rPr>
      </w:pPr>
    </w:p>
    <w:p w14:paraId="7180A206" w14:textId="77777777" w:rsidR="00B64D59" w:rsidRPr="000A4E46" w:rsidRDefault="00B64D59" w:rsidP="006169C7">
      <w:pPr>
        <w:numPr>
          <w:ilvl w:val="0"/>
          <w:numId w:val="3"/>
        </w:numPr>
        <w:contextualSpacing/>
        <w:jc w:val="both"/>
        <w:rPr>
          <w:rFonts w:asciiTheme="minorHAnsi" w:hAnsiTheme="minorHAnsi" w:cstheme="minorHAnsi"/>
          <w:sz w:val="22"/>
          <w:szCs w:val="22"/>
        </w:rPr>
      </w:pPr>
      <w:r w:rsidRPr="000A4E46">
        <w:rPr>
          <w:rFonts w:asciiTheme="minorHAnsi" w:hAnsiTheme="minorHAnsi" w:cstheme="minorHAnsi"/>
          <w:sz w:val="22"/>
          <w:szCs w:val="22"/>
        </w:rPr>
        <w:t>Publication of a standalone annual report on project’s interaction with the stakeholders.</w:t>
      </w:r>
    </w:p>
    <w:p w14:paraId="6ED4BC8F" w14:textId="77777777" w:rsidR="00E07BD3" w:rsidRPr="000A4E46" w:rsidRDefault="00B64D59" w:rsidP="006169C7">
      <w:pPr>
        <w:numPr>
          <w:ilvl w:val="0"/>
          <w:numId w:val="3"/>
        </w:numPr>
        <w:contextualSpacing/>
        <w:jc w:val="both"/>
        <w:rPr>
          <w:rFonts w:asciiTheme="minorHAnsi" w:hAnsiTheme="minorHAnsi" w:cstheme="minorHAnsi"/>
          <w:sz w:val="22"/>
          <w:szCs w:val="22"/>
        </w:rPr>
      </w:pPr>
      <w:r w:rsidRPr="000A4E46">
        <w:rPr>
          <w:rFonts w:asciiTheme="minorHAnsi" w:hAnsiTheme="minorHAnsi" w:cstheme="minorHAnsi"/>
          <w:sz w:val="22"/>
          <w:szCs w:val="22"/>
        </w:rPr>
        <w:t>A number of Key Performance Indicators (KPIs) will also be monitored by the project on a regular basis</w:t>
      </w:r>
      <w:r w:rsidR="00E07BD3" w:rsidRPr="000A4E46">
        <w:rPr>
          <w:rFonts w:asciiTheme="minorHAnsi" w:hAnsiTheme="minorHAnsi" w:cstheme="minorHAnsi"/>
          <w:sz w:val="22"/>
          <w:szCs w:val="22"/>
        </w:rPr>
        <w:t>. Based on the data collected regularly, these indicators are:</w:t>
      </w:r>
    </w:p>
    <w:p w14:paraId="7252A7DE" w14:textId="77777777" w:rsidR="00E07BD3" w:rsidRPr="000A4E46" w:rsidRDefault="00E07BD3" w:rsidP="006169C7">
      <w:pPr>
        <w:ind w:left="720"/>
        <w:contextualSpacing/>
        <w:jc w:val="both"/>
        <w:rPr>
          <w:rFonts w:asciiTheme="minorHAnsi" w:hAnsiTheme="minorHAnsi" w:cstheme="minorHAnsi"/>
          <w:sz w:val="22"/>
          <w:szCs w:val="22"/>
        </w:rPr>
      </w:pPr>
    </w:p>
    <w:p w14:paraId="67FEDB78" w14:textId="77777777" w:rsidR="00987AA3" w:rsidRPr="000A4E46" w:rsidRDefault="00E07BD3" w:rsidP="00E14D2E">
      <w:pPr>
        <w:numPr>
          <w:ilvl w:val="0"/>
          <w:numId w:val="9"/>
        </w:numPr>
        <w:contextualSpacing/>
        <w:jc w:val="both"/>
        <w:rPr>
          <w:rFonts w:asciiTheme="minorHAnsi" w:hAnsiTheme="minorHAnsi" w:cstheme="minorHAnsi"/>
          <w:sz w:val="22"/>
          <w:szCs w:val="22"/>
        </w:rPr>
      </w:pPr>
      <w:r w:rsidRPr="000A4E46">
        <w:rPr>
          <w:rFonts w:asciiTheme="minorHAnsi" w:hAnsiTheme="minorHAnsi" w:cstheme="minorHAnsi"/>
          <w:sz w:val="22"/>
          <w:szCs w:val="22"/>
        </w:rPr>
        <w:t xml:space="preserve">Number of consultation meetings (virtual) and other public discussions/forums conducted </w:t>
      </w:r>
      <w:r w:rsidR="00890092" w:rsidRPr="000A4E46">
        <w:rPr>
          <w:rFonts w:asciiTheme="minorHAnsi" w:hAnsiTheme="minorHAnsi" w:cstheme="minorHAnsi"/>
          <w:sz w:val="22"/>
          <w:szCs w:val="22"/>
        </w:rPr>
        <w:t>monthly, quarterly</w:t>
      </w:r>
      <w:r w:rsidRPr="000A4E46">
        <w:rPr>
          <w:rFonts w:asciiTheme="minorHAnsi" w:hAnsiTheme="minorHAnsi" w:cstheme="minorHAnsi"/>
          <w:sz w:val="22"/>
          <w:szCs w:val="22"/>
        </w:rPr>
        <w:t>, and annually;</w:t>
      </w:r>
    </w:p>
    <w:p w14:paraId="3736731F" w14:textId="77777777" w:rsidR="00987AA3" w:rsidRPr="000A4E46" w:rsidRDefault="00E07BD3" w:rsidP="00E14D2E">
      <w:pPr>
        <w:numPr>
          <w:ilvl w:val="0"/>
          <w:numId w:val="9"/>
        </w:numPr>
        <w:contextualSpacing/>
        <w:jc w:val="both"/>
        <w:rPr>
          <w:rFonts w:asciiTheme="minorHAnsi" w:hAnsiTheme="minorHAnsi" w:cstheme="minorHAnsi"/>
          <w:sz w:val="22"/>
          <w:szCs w:val="22"/>
        </w:rPr>
      </w:pPr>
      <w:r w:rsidRPr="000A4E46">
        <w:rPr>
          <w:rFonts w:asciiTheme="minorHAnsi" w:hAnsiTheme="minorHAnsi" w:cstheme="minorHAnsi"/>
          <w:sz w:val="22"/>
          <w:szCs w:val="22"/>
        </w:rPr>
        <w:lastRenderedPageBreak/>
        <w:t xml:space="preserve">Frequency of public engagement activities; </w:t>
      </w:r>
    </w:p>
    <w:p w14:paraId="3EEB2EA6" w14:textId="07978AC6" w:rsidR="000A5DF3" w:rsidRPr="000A4E46" w:rsidRDefault="00E07BD3" w:rsidP="00E14D2E">
      <w:pPr>
        <w:numPr>
          <w:ilvl w:val="0"/>
          <w:numId w:val="9"/>
        </w:numPr>
        <w:contextualSpacing/>
        <w:jc w:val="both"/>
        <w:rPr>
          <w:rFonts w:asciiTheme="minorHAnsi" w:hAnsiTheme="minorHAnsi" w:cstheme="minorHAnsi"/>
          <w:sz w:val="22"/>
          <w:szCs w:val="22"/>
        </w:rPr>
      </w:pPr>
      <w:r w:rsidRPr="000A4E46">
        <w:rPr>
          <w:rFonts w:asciiTheme="minorHAnsi" w:hAnsiTheme="minorHAnsi" w:cstheme="minorHAnsi"/>
          <w:sz w:val="22"/>
          <w:szCs w:val="22"/>
        </w:rPr>
        <w:t xml:space="preserve">Number of public grievances received </w:t>
      </w:r>
      <w:r w:rsidR="00713B4E" w:rsidRPr="000A4E46">
        <w:rPr>
          <w:rFonts w:asciiTheme="minorHAnsi" w:hAnsiTheme="minorHAnsi" w:cstheme="minorHAnsi"/>
          <w:sz w:val="22"/>
          <w:szCs w:val="22"/>
        </w:rPr>
        <w:t>(</w:t>
      </w:r>
      <w:r w:rsidRPr="000A4E46">
        <w:rPr>
          <w:rFonts w:asciiTheme="minorHAnsi" w:hAnsiTheme="minorHAnsi" w:cstheme="minorHAnsi"/>
          <w:sz w:val="22"/>
          <w:szCs w:val="22"/>
        </w:rPr>
        <w:t>monthly, quarterly, and annually)</w:t>
      </w:r>
      <w:r w:rsidR="00895E73" w:rsidRPr="000A4E46">
        <w:rPr>
          <w:rFonts w:asciiTheme="minorHAnsi" w:hAnsiTheme="minorHAnsi" w:cstheme="minorHAnsi"/>
          <w:sz w:val="22"/>
          <w:szCs w:val="22"/>
        </w:rPr>
        <w:t xml:space="preserve"> </w:t>
      </w:r>
      <w:r w:rsidRPr="000A4E46">
        <w:rPr>
          <w:rFonts w:asciiTheme="minorHAnsi" w:hAnsiTheme="minorHAnsi" w:cstheme="minorHAnsi"/>
          <w:sz w:val="22"/>
          <w:szCs w:val="22"/>
        </w:rPr>
        <w:t xml:space="preserve">and </w:t>
      </w:r>
      <w:r w:rsidR="003F04A5" w:rsidRPr="000A4E46">
        <w:rPr>
          <w:rFonts w:asciiTheme="minorHAnsi" w:hAnsiTheme="minorHAnsi" w:cstheme="minorHAnsi"/>
          <w:sz w:val="22"/>
          <w:szCs w:val="22"/>
        </w:rPr>
        <w:t>n</w:t>
      </w:r>
      <w:r w:rsidRPr="000A4E46">
        <w:rPr>
          <w:rFonts w:asciiTheme="minorHAnsi" w:hAnsiTheme="minorHAnsi" w:cstheme="minorHAnsi"/>
          <w:sz w:val="22"/>
          <w:szCs w:val="22"/>
        </w:rPr>
        <w:t>umber of those resolved within the prescribed timeline</w:t>
      </w:r>
      <w:r w:rsidR="00A91137" w:rsidRPr="000A4E46">
        <w:rPr>
          <w:rFonts w:asciiTheme="minorHAnsi" w:hAnsiTheme="minorHAnsi" w:cstheme="minorHAnsi"/>
          <w:sz w:val="22"/>
          <w:szCs w:val="22"/>
        </w:rPr>
        <w:t>.</w:t>
      </w:r>
    </w:p>
    <w:p w14:paraId="5F696D98" w14:textId="2447EEEE" w:rsidR="000A5DF3" w:rsidRPr="000A4E46" w:rsidRDefault="00A60DEF" w:rsidP="00083D8D">
      <w:pPr>
        <w:pStyle w:val="Heading2"/>
        <w:spacing w:before="240"/>
        <w:ind w:left="0" w:firstLine="0"/>
        <w:jc w:val="center"/>
        <w:rPr>
          <w:rFonts w:cs="Calibri"/>
          <w:color w:val="0070C0"/>
          <w:lang w:eastAsia="en-US"/>
        </w:rPr>
      </w:pPr>
      <w:r w:rsidRPr="000A4E46">
        <w:rPr>
          <w:rFonts w:asciiTheme="minorHAnsi" w:hAnsiTheme="minorHAnsi" w:cstheme="minorHAnsi"/>
          <w:lang w:eastAsia="en-US"/>
        </w:rPr>
        <w:br w:type="page"/>
      </w:r>
      <w:bookmarkStart w:id="188" w:name="_Toc57407151"/>
      <w:r w:rsidR="000A5DF3" w:rsidRPr="000A4E46">
        <w:rPr>
          <w:rFonts w:cs="Calibri"/>
          <w:color w:val="0070C0"/>
          <w:lang w:eastAsia="en-US"/>
        </w:rPr>
        <w:lastRenderedPageBreak/>
        <w:t xml:space="preserve">Annex 1 </w:t>
      </w:r>
      <w:r w:rsidR="00D86C17" w:rsidRPr="000A4E46">
        <w:rPr>
          <w:rFonts w:cs="Calibri"/>
          <w:color w:val="0070C0"/>
          <w:lang w:eastAsia="en-US"/>
        </w:rPr>
        <w:t xml:space="preserve">Organogram for </w:t>
      </w:r>
      <w:r w:rsidR="009A2BA4">
        <w:rPr>
          <w:rFonts w:cs="Calibri"/>
          <w:color w:val="0070C0"/>
          <w:lang w:eastAsia="en-US"/>
        </w:rPr>
        <w:t>BISP</w:t>
      </w:r>
      <w:bookmarkEnd w:id="188"/>
    </w:p>
    <w:p w14:paraId="607F4E52" w14:textId="096BA03E" w:rsidR="00D86C17" w:rsidRPr="000A4E46" w:rsidRDefault="00D86C17" w:rsidP="00083D8D">
      <w:pPr>
        <w:jc w:val="center"/>
      </w:pPr>
    </w:p>
    <w:p w14:paraId="2FF17EF9" w14:textId="1201B9E1" w:rsidR="00D86C17" w:rsidRPr="000A4E46" w:rsidRDefault="007F5202" w:rsidP="00CD613C">
      <w:pPr>
        <w:rPr>
          <w:rFonts w:cs="Calibri"/>
          <w:lang w:eastAsia="en-US"/>
        </w:rPr>
      </w:pPr>
      <w:r w:rsidRPr="005D3E15">
        <w:rPr>
          <w:noProof/>
        </w:rPr>
        <w:object w:dxaOrig="14180" w:dyaOrig="4760" w14:anchorId="0FCCD3A9">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 style="width:468.95pt;height:203.5pt;mso-width-percent:0;mso-height-percent:0;mso-width-percent:0;mso-height-percent:0" o:ole="">
            <v:imagedata r:id="rId24" o:title=""/>
          </v:shape>
          <o:OLEObject Type="Embed" ProgID="Visio.Drawing.15" ShapeID="_x0000_i1025" DrawAspect="Content" ObjectID="_1673190377" r:id="rId25"/>
        </w:object>
      </w:r>
    </w:p>
    <w:p w14:paraId="240C44A1" w14:textId="05B1AC3C" w:rsidR="00F95B28" w:rsidRPr="000A4E46" w:rsidRDefault="00F95B28" w:rsidP="00083D8D">
      <w:pPr>
        <w:pStyle w:val="Heading2"/>
        <w:spacing w:before="240"/>
        <w:ind w:left="0" w:firstLine="0"/>
        <w:jc w:val="center"/>
        <w:rPr>
          <w:lang w:eastAsia="en-US"/>
        </w:rPr>
      </w:pPr>
    </w:p>
    <w:p w14:paraId="0C2921D0" w14:textId="2102DBE4" w:rsidR="00F95B28" w:rsidRPr="000A4E46" w:rsidRDefault="00F95B28" w:rsidP="00083D8D">
      <w:pPr>
        <w:jc w:val="center"/>
        <w:rPr>
          <w:lang w:eastAsia="en-US"/>
        </w:rPr>
      </w:pPr>
    </w:p>
    <w:p w14:paraId="1571F4C7" w14:textId="77777777" w:rsidR="00F95B28" w:rsidRPr="000A4E46" w:rsidRDefault="00F95B28" w:rsidP="00F95B28">
      <w:pPr>
        <w:pStyle w:val="Heading2"/>
        <w:spacing w:before="240"/>
        <w:ind w:left="0" w:firstLine="0"/>
        <w:rPr>
          <w:rFonts w:cs="Calibri"/>
          <w:color w:val="0070C0"/>
          <w:lang w:eastAsia="en-US"/>
        </w:rPr>
        <w:sectPr w:rsidR="00F95B28" w:rsidRPr="000A4E46" w:rsidSect="00CD613C">
          <w:pgSz w:w="11906" w:h="16838" w:code="9"/>
          <w:pgMar w:top="810" w:right="1440" w:bottom="1350" w:left="1440" w:header="60" w:footer="718" w:gutter="0"/>
          <w:pgNumType w:start="1"/>
          <w:cols w:space="720"/>
          <w:docGrid w:linePitch="299"/>
        </w:sectPr>
      </w:pPr>
    </w:p>
    <w:p w14:paraId="7E7F7E45" w14:textId="77777777" w:rsidR="00F95B28" w:rsidRPr="000A4E46" w:rsidRDefault="00F95B28" w:rsidP="0018196F">
      <w:pPr>
        <w:pStyle w:val="Heading2"/>
        <w:spacing w:before="240"/>
        <w:ind w:left="0" w:firstLine="0"/>
        <w:rPr>
          <w:rFonts w:cs="Calibri"/>
          <w:color w:val="0070C0"/>
          <w:lang w:eastAsia="en-US"/>
        </w:rPr>
      </w:pPr>
    </w:p>
    <w:p w14:paraId="6DFD44FC" w14:textId="2DE1C5D7" w:rsidR="00FA05E3" w:rsidRPr="000A4E46" w:rsidRDefault="002D4968" w:rsidP="00F95B28">
      <w:pPr>
        <w:pStyle w:val="Heading2"/>
        <w:spacing w:before="240"/>
        <w:ind w:left="0" w:firstLine="0"/>
        <w:jc w:val="center"/>
        <w:rPr>
          <w:rFonts w:cs="Calibri"/>
          <w:color w:val="0070C0"/>
          <w:lang w:eastAsia="en-US"/>
        </w:rPr>
      </w:pPr>
      <w:bookmarkStart w:id="189" w:name="_Toc57407152"/>
      <w:r w:rsidRPr="003A16D5">
        <w:rPr>
          <w:rFonts w:cs="Calibri"/>
          <w:color w:val="0070C0"/>
          <w:lang w:eastAsia="en-US"/>
        </w:rPr>
        <w:t xml:space="preserve">Annex </w:t>
      </w:r>
      <w:r w:rsidR="00A20A2E">
        <w:rPr>
          <w:rFonts w:cs="Calibri"/>
          <w:color w:val="0070C0"/>
          <w:lang w:eastAsia="en-US"/>
        </w:rPr>
        <w:t>2</w:t>
      </w:r>
      <w:r w:rsidRPr="000A4E46">
        <w:rPr>
          <w:rFonts w:cs="Calibri"/>
          <w:color w:val="0070C0"/>
          <w:lang w:eastAsia="en-US"/>
        </w:rPr>
        <w:t xml:space="preserve"> </w:t>
      </w:r>
      <w:r w:rsidR="004655D0" w:rsidRPr="000A4E46">
        <w:rPr>
          <w:rFonts w:cs="Calibri"/>
          <w:color w:val="0070C0"/>
          <w:lang w:eastAsia="en-US"/>
        </w:rPr>
        <w:t xml:space="preserve"> L</w:t>
      </w:r>
      <w:r w:rsidR="001C4C54" w:rsidRPr="000A4E46">
        <w:rPr>
          <w:rFonts w:cs="Calibri"/>
          <w:color w:val="0070C0"/>
          <w:lang w:eastAsia="en-US"/>
        </w:rPr>
        <w:t xml:space="preserve">ist of </w:t>
      </w:r>
      <w:r w:rsidR="001F61A5" w:rsidRPr="000A4E46">
        <w:rPr>
          <w:rFonts w:cs="Calibri"/>
          <w:color w:val="0070C0"/>
          <w:lang w:eastAsia="en-US"/>
        </w:rPr>
        <w:t>Documents C</w:t>
      </w:r>
      <w:r w:rsidR="001C4C54" w:rsidRPr="000A4E46">
        <w:rPr>
          <w:rFonts w:cs="Calibri"/>
          <w:color w:val="0070C0"/>
          <w:lang w:eastAsia="en-US"/>
        </w:rPr>
        <w:t>onsulted</w:t>
      </w:r>
      <w:bookmarkEnd w:id="189"/>
    </w:p>
    <w:p w14:paraId="284C6A1D" w14:textId="77777777" w:rsidR="00BF7656" w:rsidRPr="000A4E46" w:rsidRDefault="00BF7656" w:rsidP="00BF7656">
      <w:pPr>
        <w:rPr>
          <w:rFonts w:asciiTheme="minorHAnsi" w:hAnsiTheme="minorHAnsi" w:cstheme="minorHAnsi"/>
          <w:sz w:val="22"/>
          <w:szCs w:val="22"/>
        </w:rPr>
      </w:pPr>
    </w:p>
    <w:p w14:paraId="2ED15045" w14:textId="3ED28775" w:rsidR="008E30CE" w:rsidRDefault="00672CE2" w:rsidP="00672CE2">
      <w:pPr>
        <w:pStyle w:val="ListParagraph"/>
        <w:numPr>
          <w:ilvl w:val="0"/>
          <w:numId w:val="7"/>
        </w:numPr>
        <w:spacing w:after="200" w:line="276" w:lineRule="auto"/>
        <w:ind w:left="0" w:firstLine="0"/>
        <w:rPr>
          <w:rFonts w:asciiTheme="minorHAnsi" w:hAnsiTheme="minorHAnsi" w:cstheme="minorHAnsi"/>
          <w:sz w:val="22"/>
          <w:szCs w:val="22"/>
          <w:lang w:val="en-US"/>
        </w:rPr>
      </w:pPr>
      <w:r w:rsidRPr="0098780F">
        <w:rPr>
          <w:rFonts w:asciiTheme="minorHAnsi" w:hAnsiTheme="minorHAnsi" w:cstheme="minorHAnsi"/>
          <w:bCs/>
          <w:sz w:val="22"/>
          <w:szCs w:val="22"/>
          <w:lang w:val="en-US"/>
        </w:rPr>
        <w:t xml:space="preserve">Concept </w:t>
      </w:r>
      <w:r w:rsidRPr="0098780F">
        <w:rPr>
          <w:rFonts w:asciiTheme="minorHAnsi" w:hAnsiTheme="minorHAnsi" w:cstheme="minorHAnsi"/>
          <w:sz w:val="22"/>
          <w:szCs w:val="22"/>
          <w:lang w:val="en-US"/>
        </w:rPr>
        <w:t>Environmental and Social Review Summary(ESRS Concept Stage)</w:t>
      </w:r>
      <w:r w:rsidR="008E30CE">
        <w:rPr>
          <w:rFonts w:asciiTheme="minorHAnsi" w:hAnsiTheme="minorHAnsi" w:cstheme="minorHAnsi"/>
          <w:sz w:val="22"/>
          <w:szCs w:val="22"/>
          <w:lang w:val="en-US"/>
        </w:rPr>
        <w:t xml:space="preserve"> </w:t>
      </w:r>
      <w:r w:rsidRPr="0098780F">
        <w:rPr>
          <w:rFonts w:asciiTheme="minorHAnsi" w:hAnsiTheme="minorHAnsi" w:cstheme="minorHAnsi"/>
          <w:sz w:val="22"/>
          <w:szCs w:val="22"/>
          <w:lang w:val="en-US"/>
        </w:rPr>
        <w:t>Date</w:t>
      </w:r>
      <w:r w:rsidR="008E30CE">
        <w:rPr>
          <w:rFonts w:asciiTheme="minorHAnsi" w:hAnsiTheme="minorHAnsi" w:cstheme="minorHAnsi"/>
          <w:sz w:val="22"/>
          <w:szCs w:val="22"/>
          <w:lang w:val="en-US"/>
        </w:rPr>
        <w:t xml:space="preserve"> </w:t>
      </w:r>
      <w:r w:rsidRPr="0098780F">
        <w:rPr>
          <w:rFonts w:asciiTheme="minorHAnsi" w:hAnsiTheme="minorHAnsi" w:cstheme="minorHAnsi"/>
          <w:sz w:val="22"/>
          <w:szCs w:val="22"/>
          <w:lang w:val="en-US"/>
        </w:rPr>
        <w:t xml:space="preserve">Prepared/Updated: </w:t>
      </w:r>
      <w:r w:rsidR="00CD5544" w:rsidRPr="0098780F">
        <w:rPr>
          <w:rFonts w:asciiTheme="minorHAnsi" w:hAnsiTheme="minorHAnsi" w:cstheme="minorHAnsi"/>
          <w:sz w:val="22"/>
          <w:szCs w:val="22"/>
          <w:lang w:val="en-US"/>
        </w:rPr>
        <w:t>07</w:t>
      </w:r>
      <w:r w:rsidRPr="0098780F">
        <w:rPr>
          <w:rFonts w:asciiTheme="minorHAnsi" w:hAnsiTheme="minorHAnsi" w:cstheme="minorHAnsi"/>
          <w:sz w:val="22"/>
          <w:szCs w:val="22"/>
          <w:lang w:val="en-US"/>
        </w:rPr>
        <w:t>/</w:t>
      </w:r>
      <w:r w:rsidR="00CD5544" w:rsidRPr="0098780F">
        <w:rPr>
          <w:rFonts w:asciiTheme="minorHAnsi" w:hAnsiTheme="minorHAnsi" w:cstheme="minorHAnsi"/>
          <w:sz w:val="22"/>
          <w:szCs w:val="22"/>
          <w:lang w:val="en-US"/>
        </w:rPr>
        <w:t>21</w:t>
      </w:r>
      <w:r w:rsidRPr="0098780F">
        <w:rPr>
          <w:rFonts w:asciiTheme="minorHAnsi" w:hAnsiTheme="minorHAnsi" w:cstheme="minorHAnsi"/>
          <w:sz w:val="22"/>
          <w:szCs w:val="22"/>
          <w:lang w:val="en-US"/>
        </w:rPr>
        <w:t xml:space="preserve">/2020 | Report No: </w:t>
      </w:r>
      <w:r w:rsidR="00CD5544" w:rsidRPr="0098780F">
        <w:rPr>
          <w:rFonts w:asciiTheme="minorHAnsi" w:hAnsiTheme="minorHAnsi" w:cstheme="minorHAnsi"/>
          <w:sz w:val="22"/>
          <w:szCs w:val="22"/>
          <w:lang w:val="en-US"/>
        </w:rPr>
        <w:t>ESRSC01490</w:t>
      </w:r>
    </w:p>
    <w:p w14:paraId="5993ECED" w14:textId="51CE24CF" w:rsidR="00CD613C" w:rsidRPr="008E30CE" w:rsidRDefault="008E30CE" w:rsidP="008E30CE">
      <w:pPr>
        <w:pStyle w:val="ListParagraph"/>
        <w:numPr>
          <w:ilvl w:val="0"/>
          <w:numId w:val="7"/>
        </w:numPr>
        <w:spacing w:after="200" w:line="276" w:lineRule="auto"/>
        <w:ind w:left="0" w:firstLine="0"/>
        <w:rPr>
          <w:rFonts w:asciiTheme="minorHAnsi" w:hAnsiTheme="minorHAnsi"/>
          <w:caps/>
          <w:sz w:val="22"/>
          <w:szCs w:val="22"/>
        </w:rPr>
      </w:pPr>
      <w:r w:rsidRPr="008E30CE">
        <w:rPr>
          <w:rFonts w:asciiTheme="minorHAnsi" w:hAnsiTheme="minorHAnsi" w:cstheme="minorHAnsi"/>
          <w:sz w:val="22"/>
          <w:szCs w:val="22"/>
        </w:rPr>
        <w:t xml:space="preserve">PAD for </w:t>
      </w:r>
      <w:r w:rsidRPr="008E30CE">
        <w:rPr>
          <w:rFonts w:asciiTheme="minorHAnsi" w:hAnsiTheme="minorHAnsi"/>
          <w:noProof/>
          <w:sz w:val="22"/>
          <w:szCs w:val="22"/>
        </w:rPr>
        <w:t>Pakistan Crisis-Resilient Social Protection</w:t>
      </w:r>
      <w:r w:rsidRPr="008E30CE">
        <w:rPr>
          <w:rFonts w:asciiTheme="minorHAnsi" w:hAnsiTheme="minorHAnsi"/>
          <w:caps/>
          <w:noProof/>
          <w:sz w:val="22"/>
          <w:szCs w:val="22"/>
        </w:rPr>
        <w:t xml:space="preserve"> (CRISP</w:t>
      </w:r>
      <w:r>
        <w:rPr>
          <w:rFonts w:asciiTheme="minorHAnsi" w:hAnsiTheme="minorHAnsi"/>
          <w:caps/>
          <w:noProof/>
          <w:sz w:val="22"/>
          <w:szCs w:val="22"/>
          <w:lang w:val="en-US"/>
        </w:rPr>
        <w:t>)-</w:t>
      </w:r>
      <w:r>
        <w:rPr>
          <w:rFonts w:asciiTheme="minorHAnsi" w:hAnsiTheme="minorHAnsi"/>
          <w:caps/>
          <w:sz w:val="22"/>
          <w:szCs w:val="22"/>
          <w:lang w:val="en-US"/>
        </w:rPr>
        <w:t xml:space="preserve"> </w:t>
      </w:r>
      <w:r w:rsidRPr="008E30CE">
        <w:rPr>
          <w:rFonts w:asciiTheme="minorHAnsi" w:hAnsiTheme="minorHAnsi"/>
          <w:noProof/>
          <w:sz w:val="22"/>
          <w:szCs w:val="22"/>
        </w:rPr>
        <w:t>P174484</w:t>
      </w:r>
    </w:p>
    <w:p w14:paraId="79BB9DC4" w14:textId="77777777" w:rsidR="0098780F" w:rsidRPr="0098780F" w:rsidRDefault="0098780F" w:rsidP="0098780F">
      <w:pPr>
        <w:pStyle w:val="ListParagraph"/>
        <w:numPr>
          <w:ilvl w:val="0"/>
          <w:numId w:val="7"/>
        </w:numPr>
        <w:spacing w:after="200" w:line="276" w:lineRule="auto"/>
        <w:ind w:left="0" w:firstLine="0"/>
        <w:rPr>
          <w:rFonts w:asciiTheme="minorHAnsi" w:hAnsiTheme="minorHAnsi" w:cstheme="minorHAnsi"/>
          <w:sz w:val="22"/>
          <w:szCs w:val="22"/>
          <w:lang w:val="en-US"/>
        </w:rPr>
      </w:pPr>
      <w:r w:rsidRPr="0098780F">
        <w:rPr>
          <w:rFonts w:asciiTheme="minorHAnsi" w:hAnsiTheme="minorHAnsi" w:cstheme="minorHAnsi"/>
          <w:sz w:val="22"/>
          <w:szCs w:val="22"/>
          <w:lang w:val="en-US"/>
        </w:rPr>
        <w:t>ESSA for Pakistan National Social Protection Program, January 26, 2017</w:t>
      </w:r>
    </w:p>
    <w:p w14:paraId="0D54082C" w14:textId="73EB1CD2" w:rsidR="0098780F" w:rsidRPr="0098780F" w:rsidRDefault="0098780F" w:rsidP="0098780F">
      <w:pPr>
        <w:pStyle w:val="ListParagraph"/>
        <w:numPr>
          <w:ilvl w:val="0"/>
          <w:numId w:val="7"/>
        </w:numPr>
        <w:spacing w:after="200" w:line="276" w:lineRule="auto"/>
        <w:ind w:left="0" w:firstLine="0"/>
        <w:rPr>
          <w:rFonts w:asciiTheme="minorHAnsi" w:hAnsiTheme="minorHAnsi" w:cstheme="minorHAnsi"/>
          <w:sz w:val="22"/>
          <w:szCs w:val="22"/>
          <w:lang w:val="en-US"/>
        </w:rPr>
      </w:pPr>
      <w:r w:rsidRPr="0098780F">
        <w:rPr>
          <w:rFonts w:asciiTheme="minorHAnsi" w:hAnsiTheme="minorHAnsi" w:cstheme="minorHAnsi"/>
          <w:sz w:val="22"/>
          <w:szCs w:val="22"/>
          <w:lang w:val="en-US"/>
        </w:rPr>
        <w:t xml:space="preserve">SEP for </w:t>
      </w:r>
      <w:r w:rsidRPr="0098780F">
        <w:rPr>
          <w:rFonts w:asciiTheme="minorHAnsi" w:hAnsiTheme="minorHAnsi" w:cstheme="minorHAnsi"/>
          <w:bCs/>
          <w:sz w:val="22"/>
          <w:szCs w:val="22"/>
        </w:rPr>
        <w:t>Pandemic Response Effectiveness in Pakistan (PREP) Project</w:t>
      </w:r>
      <w:r w:rsidRPr="0098780F">
        <w:rPr>
          <w:rFonts w:asciiTheme="minorHAnsi" w:hAnsiTheme="minorHAnsi" w:cstheme="minorHAnsi"/>
          <w:sz w:val="22"/>
          <w:szCs w:val="22"/>
          <w:lang w:val="en-US"/>
        </w:rPr>
        <w:t>, May 13, 2020</w:t>
      </w:r>
    </w:p>
    <w:p w14:paraId="3AFC60DE" w14:textId="70FBE87B" w:rsidR="00BF7656" w:rsidRPr="0098780F" w:rsidRDefault="00890092" w:rsidP="00E14D2E">
      <w:pPr>
        <w:pStyle w:val="ListParagraph"/>
        <w:numPr>
          <w:ilvl w:val="0"/>
          <w:numId w:val="7"/>
        </w:numPr>
        <w:spacing w:after="200" w:line="276" w:lineRule="auto"/>
        <w:ind w:left="0" w:firstLine="0"/>
        <w:rPr>
          <w:rFonts w:asciiTheme="minorHAnsi" w:hAnsiTheme="minorHAnsi" w:cstheme="minorHAnsi"/>
          <w:sz w:val="22"/>
          <w:szCs w:val="22"/>
          <w:lang w:val="en-US"/>
        </w:rPr>
      </w:pPr>
      <w:r w:rsidRPr="0098780F">
        <w:rPr>
          <w:rFonts w:asciiTheme="minorHAnsi" w:hAnsiTheme="minorHAnsi" w:cstheme="minorHAnsi"/>
          <w:sz w:val="22"/>
          <w:szCs w:val="22"/>
          <w:lang w:val="en-US"/>
        </w:rPr>
        <w:t>Template for ESS10: Stakeholder Engagement Plan  for Projects in Response to COVID-19</w:t>
      </w:r>
    </w:p>
    <w:p w14:paraId="1436CBC9" w14:textId="5547645E" w:rsidR="00BF7656" w:rsidRPr="0098780F" w:rsidRDefault="00BF7656" w:rsidP="00E14D2E">
      <w:pPr>
        <w:pStyle w:val="ListParagraph"/>
        <w:numPr>
          <w:ilvl w:val="0"/>
          <w:numId w:val="7"/>
        </w:numPr>
        <w:spacing w:after="200" w:line="276" w:lineRule="auto"/>
        <w:ind w:left="0" w:firstLine="0"/>
        <w:rPr>
          <w:rFonts w:asciiTheme="minorHAnsi" w:hAnsiTheme="minorHAnsi" w:cstheme="minorHAnsi"/>
          <w:bCs/>
          <w:sz w:val="22"/>
          <w:szCs w:val="22"/>
          <w:lang w:val="en-US"/>
        </w:rPr>
      </w:pPr>
      <w:r w:rsidRPr="0098780F">
        <w:rPr>
          <w:rFonts w:asciiTheme="minorHAnsi" w:hAnsiTheme="minorHAnsi" w:cstheme="minorHAnsi"/>
          <w:bCs/>
          <w:sz w:val="22"/>
          <w:szCs w:val="22"/>
          <w:lang w:val="en-US"/>
        </w:rPr>
        <w:t xml:space="preserve">Technical Note: Public Consultations and Stakeholder Engagement in WB-supported  operations when there are constraints on conducting public meetings </w:t>
      </w:r>
    </w:p>
    <w:p w14:paraId="410AABE2" w14:textId="0FC7266C" w:rsidR="007C12B8" w:rsidRPr="0098780F" w:rsidRDefault="00BF7656" w:rsidP="00E14D2E">
      <w:pPr>
        <w:pStyle w:val="ListParagraph"/>
        <w:numPr>
          <w:ilvl w:val="0"/>
          <w:numId w:val="7"/>
        </w:numPr>
        <w:spacing w:after="200" w:line="276" w:lineRule="auto"/>
        <w:ind w:left="0" w:firstLine="0"/>
        <w:rPr>
          <w:rFonts w:asciiTheme="minorHAnsi" w:hAnsiTheme="minorHAnsi" w:cstheme="minorHAnsi"/>
          <w:sz w:val="22"/>
          <w:szCs w:val="22"/>
          <w:lang w:val="en-US"/>
        </w:rPr>
      </w:pPr>
      <w:r w:rsidRPr="0098780F">
        <w:rPr>
          <w:rFonts w:asciiTheme="minorHAnsi" w:hAnsiTheme="minorHAnsi" w:cstheme="minorHAnsi"/>
          <w:sz w:val="22"/>
          <w:szCs w:val="22"/>
          <w:lang w:val="en-US"/>
        </w:rPr>
        <w:t xml:space="preserve">The GRM Template available at </w:t>
      </w:r>
    </w:p>
    <w:p w14:paraId="6619AF5C" w14:textId="7D8A5784" w:rsidR="007C12B8" w:rsidRPr="0098780F" w:rsidRDefault="007F5202" w:rsidP="00210EDB">
      <w:pPr>
        <w:pStyle w:val="ListParagraph"/>
        <w:spacing w:after="200" w:line="276" w:lineRule="auto"/>
        <w:ind w:left="0"/>
        <w:rPr>
          <w:rFonts w:asciiTheme="minorHAnsi" w:hAnsiTheme="minorHAnsi" w:cstheme="minorHAnsi"/>
          <w:sz w:val="22"/>
          <w:szCs w:val="22"/>
          <w:lang w:val="en-US"/>
        </w:rPr>
      </w:pPr>
      <w:hyperlink r:id="rId26" w:history="1">
        <w:r w:rsidR="007C12B8" w:rsidRPr="0098780F">
          <w:rPr>
            <w:rStyle w:val="Hyperlink"/>
            <w:rFonts w:asciiTheme="minorHAnsi" w:hAnsiTheme="minorHAnsi" w:cstheme="minorHAnsi"/>
            <w:sz w:val="22"/>
            <w:szCs w:val="22"/>
            <w:lang w:val="en-US"/>
          </w:rPr>
          <w:t>http://pubdocs.worldbank.org/en/909361530209278896/ESF-Template-ESS10-SEP-June-2018.pdf</w:t>
        </w:r>
      </w:hyperlink>
    </w:p>
    <w:p w14:paraId="1FA9E530" w14:textId="49760A58" w:rsidR="00BF7656" w:rsidRPr="0098780F" w:rsidRDefault="00BF7656" w:rsidP="00E14D2E">
      <w:pPr>
        <w:pStyle w:val="ListParagraph"/>
        <w:numPr>
          <w:ilvl w:val="0"/>
          <w:numId w:val="7"/>
        </w:numPr>
        <w:spacing w:after="200" w:line="276" w:lineRule="auto"/>
        <w:ind w:left="0" w:firstLine="0"/>
        <w:rPr>
          <w:rFonts w:asciiTheme="minorHAnsi" w:hAnsiTheme="minorHAnsi" w:cstheme="minorHAnsi"/>
          <w:sz w:val="22"/>
          <w:szCs w:val="22"/>
          <w:lang w:val="en-US"/>
        </w:rPr>
      </w:pPr>
      <w:r w:rsidRPr="0098780F">
        <w:rPr>
          <w:rFonts w:asciiTheme="minorHAnsi" w:hAnsiTheme="minorHAnsi" w:cstheme="minorHAnsi"/>
          <w:sz w:val="22"/>
          <w:szCs w:val="22"/>
          <w:lang w:val="en-US"/>
        </w:rPr>
        <w:t>The GRM Checklist available at (</w:t>
      </w:r>
      <w:hyperlink r:id="rId27" w:history="1">
        <w:r w:rsidR="007C12B8" w:rsidRPr="0098780F">
          <w:rPr>
            <w:rStyle w:val="Hyperlink"/>
            <w:rFonts w:asciiTheme="minorHAnsi" w:hAnsiTheme="minorHAnsi" w:cstheme="minorHAnsi"/>
            <w:sz w:val="22"/>
            <w:szCs w:val="22"/>
            <w:lang w:val="en-US"/>
          </w:rPr>
          <w:t>http://pubdocs.worldbank.org/en/354161530209334228/ESF-Checklist-ESS10-GRM-June-2018.pdf</w:t>
        </w:r>
      </w:hyperlink>
      <w:r w:rsidRPr="0098780F">
        <w:rPr>
          <w:rFonts w:asciiTheme="minorHAnsi" w:hAnsiTheme="minorHAnsi" w:cstheme="minorHAnsi"/>
          <w:sz w:val="22"/>
          <w:szCs w:val="22"/>
          <w:lang w:val="en-US"/>
        </w:rPr>
        <w:t>)</w:t>
      </w:r>
    </w:p>
    <w:p w14:paraId="53CA1829" w14:textId="636FE8B7" w:rsidR="00BF7656" w:rsidRPr="0098780F" w:rsidRDefault="00BF7656" w:rsidP="00E14D2E">
      <w:pPr>
        <w:pStyle w:val="ListParagraph"/>
        <w:numPr>
          <w:ilvl w:val="0"/>
          <w:numId w:val="7"/>
        </w:numPr>
        <w:spacing w:after="200" w:line="276" w:lineRule="auto"/>
        <w:ind w:left="0" w:firstLine="0"/>
        <w:rPr>
          <w:rStyle w:val="Hyperlink"/>
          <w:rFonts w:asciiTheme="minorHAnsi" w:hAnsiTheme="minorHAnsi" w:cstheme="minorHAnsi"/>
          <w:color w:val="000000"/>
          <w:sz w:val="22"/>
          <w:szCs w:val="22"/>
          <w:u w:val="none"/>
          <w:lang w:val="en-US"/>
        </w:rPr>
      </w:pPr>
      <w:r w:rsidRPr="0098780F">
        <w:rPr>
          <w:rFonts w:asciiTheme="minorHAnsi" w:hAnsiTheme="minorHAnsi" w:cstheme="minorHAnsi"/>
          <w:sz w:val="22"/>
          <w:szCs w:val="22"/>
          <w:lang w:val="en-US"/>
        </w:rPr>
        <w:t xml:space="preserve">Guidance Note on ESS10 for Borrowers available at: </w:t>
      </w:r>
      <w:hyperlink r:id="rId28" w:history="1">
        <w:r w:rsidRPr="0098780F">
          <w:rPr>
            <w:rStyle w:val="Hyperlink"/>
            <w:rFonts w:asciiTheme="minorHAnsi" w:hAnsiTheme="minorHAnsi" w:cstheme="minorHAnsi"/>
            <w:sz w:val="22"/>
            <w:szCs w:val="22"/>
            <w:lang w:val="en-US"/>
          </w:rPr>
          <w:t>http://pubdocs.worldbank.org/en/476161530217390609/ESF-GN10-June-2018.pdf</w:t>
        </w:r>
      </w:hyperlink>
    </w:p>
    <w:p w14:paraId="2471E3A8" w14:textId="7E0CB020" w:rsidR="007C12B8" w:rsidRDefault="007C12B8" w:rsidP="007C12B8">
      <w:pPr>
        <w:spacing w:after="200" w:line="276" w:lineRule="auto"/>
        <w:rPr>
          <w:rStyle w:val="Hyperlink"/>
          <w:rFonts w:asciiTheme="minorHAnsi" w:hAnsiTheme="minorHAnsi" w:cstheme="minorHAnsi"/>
          <w:b/>
          <w:bCs/>
          <w:color w:val="000000"/>
          <w:sz w:val="22"/>
          <w:szCs w:val="22"/>
          <w:u w:val="none"/>
        </w:rPr>
      </w:pPr>
    </w:p>
    <w:p w14:paraId="47CDA892" w14:textId="37C8C713" w:rsidR="00083D8D" w:rsidRDefault="00083D8D" w:rsidP="007C12B8">
      <w:pPr>
        <w:spacing w:after="200" w:line="276" w:lineRule="auto"/>
        <w:rPr>
          <w:rStyle w:val="Hyperlink"/>
          <w:rFonts w:asciiTheme="minorHAnsi" w:hAnsiTheme="minorHAnsi" w:cstheme="minorHAnsi"/>
          <w:b/>
          <w:bCs/>
          <w:color w:val="000000"/>
          <w:sz w:val="22"/>
          <w:szCs w:val="22"/>
          <w:u w:val="none"/>
        </w:rPr>
      </w:pPr>
    </w:p>
    <w:p w14:paraId="1D2BF448" w14:textId="77777777" w:rsidR="00083D8D" w:rsidRPr="000A4E46" w:rsidRDefault="00083D8D" w:rsidP="00072499">
      <w:pPr>
        <w:spacing w:after="200" w:line="276" w:lineRule="auto"/>
        <w:contextualSpacing/>
      </w:pPr>
    </w:p>
    <w:sectPr w:rsidR="00083D8D" w:rsidRPr="000A4E46" w:rsidSect="0018196F">
      <w:pgSz w:w="11906" w:h="16838" w:code="9"/>
      <w:pgMar w:top="1350" w:right="1440" w:bottom="1448" w:left="1440" w:header="60" w:footer="718"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05B614E1" w14:textId="77777777" w:rsidR="007F5202" w:rsidRDefault="007F5202">
      <w:r>
        <w:separator/>
      </w:r>
    </w:p>
  </w:endnote>
  <w:endnote w:type="continuationSeparator" w:id="0">
    <w:p w14:paraId="34487A3F" w14:textId="77777777" w:rsidR="007F5202" w:rsidRDefault="007F520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4D"/>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10000000" w:usb2="00000000" w:usb3="00000000" w:csb0="80000001" w:csb1="00000000"/>
  </w:font>
  <w:font w:name="Calibri">
    <w:panose1 w:val="020F0502020204030204"/>
    <w:charset w:val="00"/>
    <w:family w:val="swiss"/>
    <w:pitch w:val="variable"/>
    <w:sig w:usb0="E4002EFF" w:usb1="C000247B" w:usb2="00000009" w:usb3="00000000" w:csb0="000001FF" w:csb1="00000000"/>
  </w:font>
  <w:font w:name="Helvetica">
    <w:panose1 w:val="00000000000000000000"/>
    <w:charset w:val="00"/>
    <w:family w:val="auto"/>
    <w:pitch w:val="variable"/>
    <w:sig w:usb0="E00002FF" w:usb1="5000785B" w:usb2="00000000" w:usb3="00000000" w:csb0="0000019F" w:csb1="00000000"/>
  </w:font>
  <w:font w:name="Arial">
    <w:panose1 w:val="020B0604020202020204"/>
    <w:charset w:val="00"/>
    <w:family w:val="swiss"/>
    <w:pitch w:val="variable"/>
    <w:sig w:usb0="E0002EFF" w:usb1="C000785B" w:usb2="00000009" w:usb3="00000000" w:csb0="000001FF" w:csb1="00000000"/>
  </w:font>
  <w:font w:name="Segoe UI">
    <w:altName w:val="Sylfaen"/>
    <w:panose1 w:val="020B0604020202020204"/>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Style w:val="PageNumber"/>
      </w:rPr>
      <w:id w:val="-341708779"/>
      <w:docPartObj>
        <w:docPartGallery w:val="Page Numbers (Bottom of Page)"/>
        <w:docPartUnique/>
      </w:docPartObj>
    </w:sdtPr>
    <w:sdtEndPr>
      <w:rPr>
        <w:rStyle w:val="PageNumber"/>
      </w:rPr>
    </w:sdtEndPr>
    <w:sdtContent>
      <w:p w14:paraId="4EE0A261" w14:textId="2BCD15FD" w:rsidR="000F28BB" w:rsidRDefault="000F28BB" w:rsidP="00CE5B5E">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end"/>
        </w:r>
      </w:p>
    </w:sdtContent>
  </w:sdt>
  <w:sdt>
    <w:sdtPr>
      <w:rPr>
        <w:rStyle w:val="PageNumber"/>
      </w:rPr>
      <w:id w:val="1304894198"/>
      <w:docPartObj>
        <w:docPartGallery w:val="Page Numbers (Bottom of Page)"/>
        <w:docPartUnique/>
      </w:docPartObj>
    </w:sdtPr>
    <w:sdtEndPr>
      <w:rPr>
        <w:rStyle w:val="PageNumber"/>
      </w:rPr>
    </w:sdtEndPr>
    <w:sdtContent>
      <w:p w14:paraId="4709B3CB" w14:textId="65AC87D5" w:rsidR="000F28BB" w:rsidRDefault="000F28BB" w:rsidP="00DF2C29">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73F526B6" w14:textId="5C6919A5" w:rsidR="000F28BB" w:rsidRDefault="000F28BB" w:rsidP="00B2257C">
    <w:pPr>
      <w:spacing w:line="259" w:lineRule="auto"/>
      <w:ind w:right="360"/>
      <w:jc w:val="center"/>
    </w:pPr>
  </w:p>
  <w:p w14:paraId="1EDAFC58" w14:textId="77777777" w:rsidR="000F28BB" w:rsidRDefault="000F28BB">
    <w:pPr>
      <w:spacing w:line="259" w:lineRule="auto"/>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Style w:val="PageNumber"/>
        <w:rFonts w:asciiTheme="minorHAnsi" w:hAnsiTheme="minorHAnsi" w:cstheme="minorHAnsi"/>
        <w:sz w:val="22"/>
        <w:szCs w:val="22"/>
      </w:rPr>
      <w:id w:val="-1351027813"/>
      <w:docPartObj>
        <w:docPartGallery w:val="Page Numbers (Bottom of Page)"/>
        <w:docPartUnique/>
      </w:docPartObj>
    </w:sdtPr>
    <w:sdtEndPr>
      <w:rPr>
        <w:rStyle w:val="PageNumber"/>
      </w:rPr>
    </w:sdtEndPr>
    <w:sdtContent>
      <w:p w14:paraId="65BC35AC" w14:textId="2F647FE4" w:rsidR="000F28BB" w:rsidRPr="005A7137" w:rsidRDefault="000F28BB" w:rsidP="00CE5B5E">
        <w:pPr>
          <w:pStyle w:val="Footer"/>
          <w:framePr w:wrap="none" w:vAnchor="text" w:hAnchor="margin" w:xAlign="center" w:y="1"/>
          <w:rPr>
            <w:rStyle w:val="PageNumber"/>
            <w:rFonts w:asciiTheme="minorHAnsi" w:hAnsiTheme="minorHAnsi" w:cstheme="minorHAnsi"/>
            <w:sz w:val="22"/>
            <w:szCs w:val="22"/>
          </w:rPr>
        </w:pPr>
        <w:r w:rsidRPr="005A7137">
          <w:rPr>
            <w:rStyle w:val="PageNumber"/>
            <w:rFonts w:asciiTheme="minorHAnsi" w:hAnsiTheme="minorHAnsi" w:cstheme="minorHAnsi"/>
            <w:sz w:val="22"/>
            <w:szCs w:val="22"/>
          </w:rPr>
          <w:fldChar w:fldCharType="begin"/>
        </w:r>
        <w:r w:rsidRPr="005A7137">
          <w:rPr>
            <w:rStyle w:val="PageNumber"/>
            <w:rFonts w:asciiTheme="minorHAnsi" w:hAnsiTheme="minorHAnsi" w:cstheme="minorHAnsi"/>
            <w:sz w:val="22"/>
            <w:szCs w:val="22"/>
          </w:rPr>
          <w:instrText xml:space="preserve"> PAGE </w:instrText>
        </w:r>
        <w:r w:rsidRPr="005A7137">
          <w:rPr>
            <w:rStyle w:val="PageNumber"/>
            <w:rFonts w:asciiTheme="minorHAnsi" w:hAnsiTheme="minorHAnsi" w:cstheme="minorHAnsi"/>
            <w:sz w:val="22"/>
            <w:szCs w:val="22"/>
          </w:rPr>
          <w:fldChar w:fldCharType="separate"/>
        </w:r>
        <w:r w:rsidRPr="005A7137">
          <w:rPr>
            <w:rStyle w:val="PageNumber"/>
            <w:rFonts w:asciiTheme="minorHAnsi" w:hAnsiTheme="minorHAnsi" w:cstheme="minorHAnsi"/>
            <w:noProof/>
            <w:sz w:val="22"/>
            <w:szCs w:val="22"/>
          </w:rPr>
          <w:t>1</w:t>
        </w:r>
        <w:r w:rsidRPr="005A7137">
          <w:rPr>
            <w:rStyle w:val="PageNumber"/>
            <w:rFonts w:asciiTheme="minorHAnsi" w:hAnsiTheme="minorHAnsi" w:cstheme="minorHAnsi"/>
            <w:sz w:val="22"/>
            <w:szCs w:val="22"/>
          </w:rPr>
          <w:fldChar w:fldCharType="end"/>
        </w:r>
      </w:p>
    </w:sdtContent>
  </w:sdt>
  <w:p w14:paraId="0D5CC4D0" w14:textId="77777777" w:rsidR="000F28BB" w:rsidRDefault="000F28BB" w:rsidP="00CE5B5E">
    <w:pPr>
      <w:tabs>
        <w:tab w:val="left" w:pos="5260"/>
      </w:tabs>
      <w:spacing w:line="259" w:lineRule="auto"/>
      <w:ind w:right="360"/>
    </w:pPr>
  </w:p>
  <w:p w14:paraId="39048E1E" w14:textId="6C0B6CE0" w:rsidR="000F28BB" w:rsidRDefault="000F28BB" w:rsidP="00CE5B5E">
    <w:pPr>
      <w:tabs>
        <w:tab w:val="left" w:pos="5260"/>
      </w:tabs>
      <w:spacing w:line="259" w:lineRule="auto"/>
      <w:ind w:right="360"/>
    </w:pPr>
    <w:r>
      <w:tab/>
    </w:r>
  </w:p>
  <w:p w14:paraId="7ECCDA34" w14:textId="77777777" w:rsidR="000F28BB" w:rsidRDefault="000F28BB">
    <w:pPr>
      <w:spacing w:line="259" w:lineRule="auto"/>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0F26AEA" w14:textId="77777777" w:rsidR="000F28BB" w:rsidRDefault="000F28BB">
    <w:pPr>
      <w:spacing w:line="259"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4C70CA42" w14:textId="77777777" w:rsidR="007F5202" w:rsidRDefault="007F5202">
      <w:r>
        <w:separator/>
      </w:r>
    </w:p>
  </w:footnote>
  <w:footnote w:type="continuationSeparator" w:id="0">
    <w:p w14:paraId="5086D99C" w14:textId="77777777" w:rsidR="007F5202" w:rsidRDefault="007F5202">
      <w:r>
        <w:continuationSeparator/>
      </w:r>
    </w:p>
  </w:footnote>
  <w:footnote w:id="1">
    <w:p w14:paraId="4DCE32E5" w14:textId="77777777" w:rsidR="000F28BB" w:rsidRPr="00616CC0" w:rsidRDefault="000F28BB" w:rsidP="00B64D59">
      <w:pPr>
        <w:pStyle w:val="FootnoteText"/>
        <w:jc w:val="both"/>
        <w:rPr>
          <w:rFonts w:asciiTheme="minorHAnsi" w:hAnsiTheme="minorHAnsi" w:cstheme="minorHAnsi"/>
        </w:rPr>
      </w:pPr>
      <w:r w:rsidRPr="00771BB1">
        <w:rPr>
          <w:rStyle w:val="FootnoteReference"/>
          <w:sz w:val="18"/>
          <w:szCs w:val="18"/>
        </w:rPr>
        <w:footnoteRef/>
      </w:r>
      <w:r w:rsidRPr="00616CC0">
        <w:rPr>
          <w:rFonts w:asciiTheme="minorHAnsi" w:hAnsiTheme="minorHAnsi" w:cstheme="minorHAnsi"/>
        </w:rPr>
        <w:t>Vulnerable status may stem from an individual’s or group’s race, national, ethnic or social origin, color, gender, language, religion, political or other opinion, property, age, culture, literacy, sickness, physical or mental disability, poverty or economic disadvantage, and dependence on unique natural resources.</w:t>
      </w:r>
    </w:p>
  </w:footnote>
  <w:footnote w:id="2">
    <w:p w14:paraId="6F584B74" w14:textId="75B36081" w:rsidR="000F28BB" w:rsidRPr="00994F6A" w:rsidRDefault="000F28BB">
      <w:pPr>
        <w:pStyle w:val="FootnoteText"/>
        <w:rPr>
          <w:rFonts w:asciiTheme="minorHAnsi" w:hAnsiTheme="minorHAnsi"/>
        </w:rPr>
      </w:pPr>
      <w:r>
        <w:rPr>
          <w:rStyle w:val="FootnoteReference"/>
        </w:rPr>
        <w:footnoteRef/>
      </w:r>
      <w:r>
        <w:t xml:space="preserve"> </w:t>
      </w:r>
      <w:r w:rsidRPr="00994F6A">
        <w:rPr>
          <w:rFonts w:asciiTheme="minorHAnsi" w:hAnsiTheme="minorHAnsi" w:cstheme="minorHAnsi"/>
        </w:rPr>
        <w:t>Disability inclusion initiative  which is focused on inclusion through empowerment</w:t>
      </w:r>
    </w:p>
  </w:footnote>
  <w:footnote w:id="3">
    <w:p w14:paraId="53223905" w14:textId="77777777" w:rsidR="000F28BB" w:rsidRPr="00994F6A" w:rsidRDefault="000F28BB" w:rsidP="0098085E">
      <w:pPr>
        <w:pStyle w:val="NoSpacing"/>
        <w:jc w:val="both"/>
        <w:rPr>
          <w:rFonts w:asciiTheme="minorHAnsi" w:hAnsiTheme="minorHAnsi" w:cstheme="minorHAnsi"/>
          <w:sz w:val="20"/>
          <w:szCs w:val="20"/>
        </w:rPr>
      </w:pPr>
      <w:r w:rsidRPr="00994F6A">
        <w:rPr>
          <w:rStyle w:val="FootnoteReference"/>
          <w:rFonts w:asciiTheme="minorHAnsi" w:hAnsiTheme="minorHAnsi"/>
          <w:sz w:val="20"/>
          <w:szCs w:val="20"/>
        </w:rPr>
        <w:footnoteRef/>
      </w:r>
      <w:r w:rsidRPr="00994F6A">
        <w:rPr>
          <w:rFonts w:asciiTheme="minorHAnsi" w:hAnsiTheme="minorHAnsi"/>
          <w:sz w:val="20"/>
          <w:szCs w:val="20"/>
        </w:rPr>
        <w:t xml:space="preserve"> </w:t>
      </w:r>
      <w:r w:rsidRPr="00994F6A">
        <w:rPr>
          <w:rFonts w:asciiTheme="minorHAnsi" w:hAnsiTheme="minorHAnsi" w:cstheme="minorHAnsi"/>
          <w:sz w:val="20"/>
          <w:szCs w:val="20"/>
        </w:rPr>
        <w:t>A Cross Disability and Development organization. Conceived by people with disabilities in 1997, The organization envisioned to advocate the society about the rights of persons with disabilities; lobbying with policy makers in public, private and development sector for inclusion of persons with disabilities in overall development process; raising awareness and conducting consultations for empowerment of persons with debilitates; counselling development of accessible environment; and promoting accessible information by creating bridge between persons with debilitates and facilities of health, education and livelihood.</w:t>
      </w:r>
    </w:p>
    <w:p w14:paraId="5941ACDE" w14:textId="62F263A2" w:rsidR="000F28BB" w:rsidRDefault="000F28BB">
      <w:pPr>
        <w:pStyle w:val="FootnoteText"/>
      </w:pPr>
    </w:p>
  </w:footnote>
  <w:footnote w:id="4">
    <w:p w14:paraId="589E012D" w14:textId="77777777" w:rsidR="000F28BB" w:rsidRDefault="000F28BB" w:rsidP="00BD2688">
      <w:pPr>
        <w:pStyle w:val="FootnoteText"/>
      </w:pPr>
      <w:r w:rsidRPr="00616CC0">
        <w:rPr>
          <w:rStyle w:val="FootnoteReference"/>
          <w:rFonts w:asciiTheme="minorHAnsi" w:hAnsiTheme="minorHAnsi" w:cstheme="minorHAnsi"/>
        </w:rPr>
        <w:footnoteRef/>
      </w:r>
      <w:r w:rsidRPr="00616CC0">
        <w:rPr>
          <w:rFonts w:asciiTheme="minorHAnsi" w:hAnsiTheme="minorHAnsi" w:cstheme="minorHAnsi"/>
        </w:rPr>
        <w:t xml:space="preserve"> Adapted from the World Bank Stakeholder Analysis Guidance Note</w:t>
      </w:r>
    </w:p>
  </w:footnote>
  <w:footnote w:id="5">
    <w:p w14:paraId="0B8299EE" w14:textId="52BFE5A8" w:rsidR="000F28BB" w:rsidRPr="00EA5690" w:rsidRDefault="000F28BB">
      <w:pPr>
        <w:pStyle w:val="FootnoteText"/>
      </w:pPr>
      <w:r>
        <w:rPr>
          <w:rStyle w:val="FootnoteReference"/>
        </w:rPr>
        <w:footnoteRef/>
      </w:r>
      <w:r>
        <w:t xml:space="preserve"> </w:t>
      </w:r>
      <w:r w:rsidRPr="00616CC0">
        <w:rPr>
          <w:rFonts w:asciiTheme="minorHAnsi" w:hAnsiTheme="minorHAnsi" w:cstheme="minorHAnsi"/>
        </w:rPr>
        <w:t>The proposed meetings will be held once social distancing measures are eased or SOPs are available.</w:t>
      </w:r>
    </w:p>
  </w:footnote>
  <w:footnote w:id="6">
    <w:p w14:paraId="0F2CE930" w14:textId="77777777" w:rsidR="000F28BB" w:rsidRPr="009050DD" w:rsidRDefault="000F28BB" w:rsidP="006F5E45">
      <w:pPr>
        <w:pStyle w:val="FootnoteText"/>
        <w:jc w:val="both"/>
        <w:rPr>
          <w:rFonts w:asciiTheme="minorHAnsi" w:hAnsiTheme="minorHAnsi"/>
        </w:rPr>
      </w:pPr>
      <w:r w:rsidRPr="005D3055">
        <w:rPr>
          <w:rStyle w:val="FootnoteReference"/>
        </w:rPr>
        <w:footnoteRef/>
      </w:r>
      <w:r w:rsidRPr="009050DD">
        <w:rPr>
          <w:rFonts w:asciiTheme="minorHAnsi" w:hAnsiTheme="minorHAnsi"/>
        </w:rPr>
        <w:t>Recently BISP has signed new contracts with Bank Alfalah and Habib Bank hired through a competitive bidding process based on an improved payment system. There is a  geographical distribution of districts for beneficiary payments between the two.</w:t>
      </w:r>
    </w:p>
  </w:footnote>
  <w:footnote w:id="7">
    <w:p w14:paraId="48FA845E" w14:textId="77777777" w:rsidR="000F28BB" w:rsidRPr="009050DD" w:rsidRDefault="000F28BB" w:rsidP="006F5E45">
      <w:pPr>
        <w:pStyle w:val="FootnoteText"/>
        <w:jc w:val="both"/>
        <w:rPr>
          <w:rFonts w:asciiTheme="minorHAnsi" w:hAnsiTheme="minorHAnsi"/>
        </w:rPr>
      </w:pPr>
      <w:r w:rsidRPr="009050DD">
        <w:rPr>
          <w:rStyle w:val="FootnoteReference"/>
          <w:rFonts w:asciiTheme="minorHAnsi" w:hAnsiTheme="minorHAnsi"/>
        </w:rPr>
        <w:footnoteRef/>
      </w:r>
      <w:r w:rsidRPr="009050DD">
        <w:rPr>
          <w:rStyle w:val="FootnoteReference"/>
          <w:rFonts w:asciiTheme="minorHAnsi" w:hAnsiTheme="minorHAnsi"/>
        </w:rPr>
        <w:t xml:space="preserve"> </w:t>
      </w:r>
      <w:r w:rsidRPr="009050DD">
        <w:rPr>
          <w:rFonts w:asciiTheme="minorHAnsi" w:hAnsiTheme="minorHAnsi"/>
        </w:rPr>
        <w:t xml:space="preserve">Older women (they lose lines on thumbs) or amputees (with both thumbs gone) will now be able to receive cash. Such beneficiaries will be provided debit cards with their name, CNIC number and photograph on the card. Otherwise BISP has discontinued using debit cards and replaced it with a biometric verification system. </w:t>
      </w:r>
    </w:p>
    <w:p w14:paraId="4DB4F140" w14:textId="77777777" w:rsidR="000F28BB" w:rsidRDefault="000F28BB" w:rsidP="006F5E45">
      <w:pPr>
        <w:pStyle w:val="FootnoteText"/>
      </w:pPr>
    </w:p>
  </w:footnote>
  <w:footnote w:id="8">
    <w:p w14:paraId="65161647" w14:textId="19AA4601" w:rsidR="000F28BB" w:rsidRPr="00C011EE" w:rsidRDefault="000F28BB" w:rsidP="00C011EE">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ind w:left="11" w:hanging="11"/>
        <w:contextualSpacing/>
        <w:rPr>
          <w:rFonts w:asciiTheme="minorHAnsi" w:hAnsiTheme="minorHAnsi" w:cstheme="minorHAnsi"/>
          <w:sz w:val="20"/>
          <w:szCs w:val="20"/>
        </w:rPr>
      </w:pPr>
      <w:r w:rsidRPr="00394657">
        <w:rPr>
          <w:rStyle w:val="FootnoteReference"/>
          <w:sz w:val="16"/>
          <w:szCs w:val="16"/>
        </w:rPr>
        <w:footnoteRef/>
      </w:r>
      <w:r w:rsidRPr="00616CC0">
        <w:rPr>
          <w:rFonts w:asciiTheme="minorHAnsi" w:hAnsiTheme="minorHAnsi" w:cstheme="minorHAnsi"/>
          <w:sz w:val="20"/>
          <w:szCs w:val="20"/>
        </w:rPr>
        <w:t xml:space="preserve">For information on how to submit complaints to the World Bank’s corporate Grievance Redress Service (GRS), please visit </w:t>
      </w:r>
      <w:hyperlink r:id="rId1" w:history="1">
        <w:r w:rsidRPr="00616CC0">
          <w:rPr>
            <w:rStyle w:val="Hyperlink"/>
            <w:rFonts w:asciiTheme="minorHAnsi" w:hAnsiTheme="minorHAnsi" w:cstheme="minorHAnsi"/>
            <w:i/>
            <w:iCs/>
            <w:sz w:val="20"/>
            <w:szCs w:val="20"/>
          </w:rPr>
          <w:t>http://www.worldbank.org/en/projects-operations/products-and-services/grievance-redress-service</w:t>
        </w:r>
      </w:hyperlink>
      <w:r w:rsidRPr="00616CC0">
        <w:rPr>
          <w:rFonts w:asciiTheme="minorHAnsi" w:hAnsiTheme="minorHAnsi" w:cstheme="minorHAnsi"/>
          <w:sz w:val="20"/>
          <w:szCs w:val="20"/>
        </w:rPr>
        <w:t xml:space="preserve">. For information on how to submit complaints to the World Bank Inspection Panel, please visit </w:t>
      </w:r>
      <w:hyperlink r:id="rId2" w:history="1">
        <w:r w:rsidRPr="00616CC0">
          <w:rPr>
            <w:rFonts w:asciiTheme="minorHAnsi" w:hAnsiTheme="minorHAnsi" w:cstheme="minorHAnsi"/>
            <w:color w:val="0563C1"/>
            <w:sz w:val="20"/>
            <w:szCs w:val="20"/>
            <w:u w:val="single"/>
          </w:rPr>
          <w:t>www.inspectionpanel.org</w:t>
        </w:r>
      </w:hyperlink>
      <w:r w:rsidRPr="00616CC0">
        <w:rPr>
          <w:rFonts w:asciiTheme="minorHAnsi" w:hAnsiTheme="minorHAnsi" w:cstheme="minorHAnsi"/>
          <w:sz w:val="20"/>
          <w:szCs w:val="20"/>
        </w:rPr>
        <w:t>.</w:t>
      </w:r>
    </w:p>
    <w:p w14:paraId="1B618048" w14:textId="77777777" w:rsidR="000F28BB" w:rsidRDefault="000F28BB" w:rsidP="004F11A1">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206AF66" w14:textId="4D934447" w:rsidR="000F28BB" w:rsidRDefault="000F28BB">
    <w:pPr>
      <w:spacing w:line="259" w:lineRule="auto"/>
      <w:ind w:right="56"/>
      <w:jc w:val="right"/>
    </w:pPr>
    <w:r>
      <w:rPr>
        <w:b/>
      </w:rPr>
      <w:t xml:space="preserve"> June 2018 </w:t>
    </w:r>
  </w:p>
  <w:p w14:paraId="7583948C" w14:textId="77777777" w:rsidR="000F28BB" w:rsidRDefault="000F28BB">
    <w:pPr>
      <w:spacing w:line="259" w:lineRule="auto"/>
      <w:ind w:right="65"/>
      <w:jc w:val="center"/>
    </w:pPr>
    <w:r>
      <w:rPr>
        <w:b/>
        <w:i/>
      </w:rPr>
      <w:t xml:space="preserve">Template for ESS10: Stakeholder Engagement and Information Disclosure </w:t>
    </w:r>
  </w:p>
  <w:p w14:paraId="53E6BD6A" w14:textId="77777777" w:rsidR="000F28BB" w:rsidRDefault="000F28BB">
    <w:pPr>
      <w:spacing w:line="259" w:lineRule="auto"/>
      <w:ind w:right="64"/>
      <w:jc w:val="center"/>
    </w:pPr>
    <w:r>
      <w:rPr>
        <w:b/>
        <w:i/>
      </w:rPr>
      <w:t xml:space="preserve">Stakeholder Engagement Plan and Stakeholder Engagement Framework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9397A7" w14:textId="25AF48DD" w:rsidR="000F28BB" w:rsidRDefault="000F28B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9A33239" w14:textId="4E9BE454" w:rsidR="000F28BB" w:rsidRDefault="000F28BB" w:rsidP="00AE4BD3">
    <w:pPr>
      <w:spacing w:line="259" w:lineRule="auto"/>
      <w:ind w:right="56"/>
      <w:jc w:val="right"/>
      <w:rPr>
        <w:b/>
      </w:rPr>
    </w:pPr>
  </w:p>
  <w:p w14:paraId="04CAB5BD" w14:textId="77777777" w:rsidR="000F28BB" w:rsidRDefault="000F28BB" w:rsidP="00AE4BD3">
    <w:pPr>
      <w:spacing w:line="259" w:lineRule="auto"/>
      <w:ind w:right="56"/>
      <w:jc w:val="right"/>
      <w:rPr>
        <w:b/>
      </w:rPr>
    </w:pPr>
  </w:p>
  <w:p w14:paraId="6FAABF0B" w14:textId="77777777" w:rsidR="000F28BB" w:rsidRDefault="000F28BB" w:rsidP="00AE4BD3">
    <w:pPr>
      <w:spacing w:line="259" w:lineRule="auto"/>
      <w:ind w:right="56"/>
      <w:jc w:val="right"/>
      <w:rPr>
        <w:b/>
      </w:rPr>
    </w:pPr>
  </w:p>
  <w:p w14:paraId="046FE95C" w14:textId="77777777" w:rsidR="000F28BB" w:rsidRDefault="000F28BB" w:rsidP="00AE4BD3">
    <w:pPr>
      <w:spacing w:line="259" w:lineRule="auto"/>
      <w:ind w:right="56"/>
      <w:jc w:val="right"/>
      <w:rPr>
        <w:color w:val="FFFFFF"/>
        <w:sz w:val="20"/>
        <w:szCs w:val="20"/>
      </w:rPr>
    </w:pPr>
  </w:p>
  <w:p w14:paraId="54581250" w14:textId="77777777" w:rsidR="000F28BB" w:rsidRDefault="000F28BB" w:rsidP="00F264C6">
    <w:pPr>
      <w:spacing w:line="259" w:lineRule="auto"/>
      <w:ind w:right="65"/>
      <w:rPr>
        <w:b/>
      </w:rPr>
    </w:pPr>
  </w:p>
  <w:p w14:paraId="51C36120" w14:textId="77777777" w:rsidR="000F28BB" w:rsidRPr="00B64D59" w:rsidRDefault="000F28BB" w:rsidP="00F264C6">
    <w:pPr>
      <w:spacing w:line="259" w:lineRule="auto"/>
      <w:ind w:right="65"/>
      <w:rPr>
        <w:b/>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6AD3B7C"/>
    <w:multiLevelType w:val="hybridMultilevel"/>
    <w:tmpl w:val="FB7A28B4"/>
    <w:lvl w:ilvl="0" w:tplc="08090001">
      <w:start w:val="1"/>
      <w:numFmt w:val="bullet"/>
      <w:lvlText w:val=""/>
      <w:lvlJc w:val="left"/>
      <w:pPr>
        <w:ind w:left="501"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B9E5F05"/>
    <w:multiLevelType w:val="hybridMultilevel"/>
    <w:tmpl w:val="EC6ED6E6"/>
    <w:lvl w:ilvl="0" w:tplc="08090003">
      <w:start w:val="1"/>
      <w:numFmt w:val="bullet"/>
      <w:lvlText w:val="o"/>
      <w:lvlJc w:val="left"/>
      <w:pPr>
        <w:ind w:left="1080" w:hanging="360"/>
      </w:pPr>
      <w:rPr>
        <w:rFonts w:ascii="Courier New" w:hAnsi="Courier New" w:cs="Courier New"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 w15:restartNumberingAfterBreak="0">
    <w:nsid w:val="0C4571D4"/>
    <w:multiLevelType w:val="multilevel"/>
    <w:tmpl w:val="1D046932"/>
    <w:lvl w:ilvl="0">
      <w:start w:val="1"/>
      <w:numFmt w:val="decimal"/>
      <w:pStyle w:val="StandardParaText"/>
      <w:lvlText w:val="%1. "/>
      <w:lvlJc w:val="left"/>
      <w:pPr>
        <w:ind w:left="360" w:hanging="360"/>
      </w:pPr>
      <w:rPr>
        <w:b w:val="0"/>
        <w:bCs/>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 w15:restartNumberingAfterBreak="0">
    <w:nsid w:val="0CFA0944"/>
    <w:multiLevelType w:val="hybridMultilevel"/>
    <w:tmpl w:val="529A558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1108106F"/>
    <w:multiLevelType w:val="hybridMultilevel"/>
    <w:tmpl w:val="6F905B60"/>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19232CC"/>
    <w:multiLevelType w:val="hybridMultilevel"/>
    <w:tmpl w:val="E6F626F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44D0779"/>
    <w:multiLevelType w:val="hybridMultilevel"/>
    <w:tmpl w:val="0B76EFDC"/>
    <w:numStyleLink w:val="Bullet"/>
  </w:abstractNum>
  <w:abstractNum w:abstractNumId="7" w15:restartNumberingAfterBreak="0">
    <w:nsid w:val="165731D7"/>
    <w:multiLevelType w:val="hybridMultilevel"/>
    <w:tmpl w:val="954E67E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17AA1727"/>
    <w:multiLevelType w:val="hybridMultilevel"/>
    <w:tmpl w:val="F2D6C70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19A222D1"/>
    <w:multiLevelType w:val="hybridMultilevel"/>
    <w:tmpl w:val="BD8A0C0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1CD848B2"/>
    <w:multiLevelType w:val="hybridMultilevel"/>
    <w:tmpl w:val="421A646A"/>
    <w:lvl w:ilvl="0" w:tplc="3C0CE4C0">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1F9B3649"/>
    <w:multiLevelType w:val="hybridMultilevel"/>
    <w:tmpl w:val="9F646A88"/>
    <w:lvl w:ilvl="0" w:tplc="FE024202">
      <w:start w:val="59"/>
      <w:numFmt w:val="decimal"/>
      <w:lvlText w:val="%1."/>
      <w:lvlJc w:val="left"/>
      <w:pPr>
        <w:ind w:left="720" w:hanging="360"/>
      </w:pPr>
      <w:rPr>
        <w:rFonts w:asciiTheme="minorHAnsi" w:hAnsiTheme="minorHAnsi" w:cstheme="minorHAnsi" w:hint="default"/>
        <w:b w:val="0"/>
        <w:bCs w:val="0"/>
        <w:i w:val="0"/>
        <w:iCs w:val="0"/>
        <w:sz w:val="22"/>
        <w:szCs w:val="22"/>
      </w:rPr>
    </w:lvl>
    <w:lvl w:ilvl="1" w:tplc="9196A8FC" w:tentative="1">
      <w:start w:val="1"/>
      <w:numFmt w:val="lowerLetter"/>
      <w:lvlText w:val="%2."/>
      <w:lvlJc w:val="left"/>
      <w:pPr>
        <w:ind w:left="1440" w:hanging="360"/>
      </w:pPr>
    </w:lvl>
    <w:lvl w:ilvl="2" w:tplc="5D805914" w:tentative="1">
      <w:start w:val="1"/>
      <w:numFmt w:val="lowerRoman"/>
      <w:lvlText w:val="%3."/>
      <w:lvlJc w:val="right"/>
      <w:pPr>
        <w:ind w:left="2160" w:hanging="180"/>
      </w:pPr>
    </w:lvl>
    <w:lvl w:ilvl="3" w:tplc="DF5A0EF2" w:tentative="1">
      <w:start w:val="1"/>
      <w:numFmt w:val="decimal"/>
      <w:lvlText w:val="%4."/>
      <w:lvlJc w:val="left"/>
      <w:pPr>
        <w:ind w:left="2880" w:hanging="360"/>
      </w:pPr>
    </w:lvl>
    <w:lvl w:ilvl="4" w:tplc="DB38735C" w:tentative="1">
      <w:start w:val="1"/>
      <w:numFmt w:val="lowerLetter"/>
      <w:lvlText w:val="%5."/>
      <w:lvlJc w:val="left"/>
      <w:pPr>
        <w:ind w:left="3600" w:hanging="360"/>
      </w:pPr>
    </w:lvl>
    <w:lvl w:ilvl="5" w:tplc="14B6DA22" w:tentative="1">
      <w:start w:val="1"/>
      <w:numFmt w:val="lowerRoman"/>
      <w:lvlText w:val="%6."/>
      <w:lvlJc w:val="right"/>
      <w:pPr>
        <w:ind w:left="4320" w:hanging="180"/>
      </w:pPr>
    </w:lvl>
    <w:lvl w:ilvl="6" w:tplc="E1C8327C" w:tentative="1">
      <w:start w:val="1"/>
      <w:numFmt w:val="decimal"/>
      <w:lvlText w:val="%7."/>
      <w:lvlJc w:val="left"/>
      <w:pPr>
        <w:ind w:left="5040" w:hanging="360"/>
      </w:pPr>
    </w:lvl>
    <w:lvl w:ilvl="7" w:tplc="0DE21008" w:tentative="1">
      <w:start w:val="1"/>
      <w:numFmt w:val="lowerLetter"/>
      <w:lvlText w:val="%8."/>
      <w:lvlJc w:val="left"/>
      <w:pPr>
        <w:ind w:left="5760" w:hanging="360"/>
      </w:pPr>
    </w:lvl>
    <w:lvl w:ilvl="8" w:tplc="547EF85C" w:tentative="1">
      <w:start w:val="1"/>
      <w:numFmt w:val="lowerRoman"/>
      <w:lvlText w:val="%9."/>
      <w:lvlJc w:val="right"/>
      <w:pPr>
        <w:ind w:left="6480" w:hanging="180"/>
      </w:pPr>
    </w:lvl>
  </w:abstractNum>
  <w:abstractNum w:abstractNumId="12" w15:restartNumberingAfterBreak="0">
    <w:nsid w:val="1F9E3052"/>
    <w:multiLevelType w:val="hybridMultilevel"/>
    <w:tmpl w:val="8484552C"/>
    <w:lvl w:ilvl="0" w:tplc="0809001B">
      <w:start w:val="1"/>
      <w:numFmt w:val="lowerRoman"/>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5636FE0"/>
    <w:multiLevelType w:val="hybridMultilevel"/>
    <w:tmpl w:val="80862046"/>
    <w:lvl w:ilvl="0" w:tplc="08090019">
      <w:start w:val="1"/>
      <w:numFmt w:val="lowerLetter"/>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2AB34DE6"/>
    <w:multiLevelType w:val="hybridMultilevel"/>
    <w:tmpl w:val="5DAAC7D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B6739BC"/>
    <w:multiLevelType w:val="hybridMultilevel"/>
    <w:tmpl w:val="316A05A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38473BCE"/>
    <w:multiLevelType w:val="hybridMultilevel"/>
    <w:tmpl w:val="4038EE6E"/>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 w15:restartNumberingAfterBreak="0">
    <w:nsid w:val="39367AD4"/>
    <w:multiLevelType w:val="hybridMultilevel"/>
    <w:tmpl w:val="7CE8659A"/>
    <w:lvl w:ilvl="0" w:tplc="96B64C8E">
      <w:start w:val="1"/>
      <w:numFmt w:val="decimal"/>
      <w:lvlText w:val="%1."/>
      <w:lvlJc w:val="left"/>
      <w:pPr>
        <w:ind w:left="720" w:hanging="360"/>
      </w:pPr>
      <w:rPr>
        <w:rFonts w:eastAsiaTheme="minorEastAsia" w:cstheme="minorHAnsi" w:hint="default"/>
        <w:color w:val="00000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4B61202B"/>
    <w:multiLevelType w:val="hybridMultilevel"/>
    <w:tmpl w:val="D70A1542"/>
    <w:lvl w:ilvl="0" w:tplc="A17A7106">
      <w:start w:val="1"/>
      <w:numFmt w:val="decimal"/>
      <w:lvlText w:val="%1."/>
      <w:lvlJc w:val="left"/>
      <w:pPr>
        <w:ind w:left="360" w:hanging="360"/>
      </w:pPr>
      <w:rPr>
        <w:rFonts w:asciiTheme="minorHAnsi" w:hAnsiTheme="minorHAnsi" w:cstheme="minorHAnsi" w:hint="default"/>
        <w:b w:val="0"/>
        <w:bCs w:val="0"/>
        <w:i w:val="0"/>
        <w:iCs w:val="0"/>
        <w:sz w:val="22"/>
        <w:szCs w:val="22"/>
      </w:rPr>
    </w:lvl>
    <w:lvl w:ilvl="1" w:tplc="615432A2">
      <w:start w:val="1"/>
      <w:numFmt w:val="lowerRoman"/>
      <w:lvlText w:val="(%2)"/>
      <w:lvlJc w:val="left"/>
      <w:pPr>
        <w:ind w:left="1440" w:hanging="360"/>
      </w:pPr>
      <w:rPr>
        <w:b w:val="0"/>
        <w:bCs/>
        <w:i w:val="0"/>
        <w:iCs/>
      </w:r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9" w15:restartNumberingAfterBreak="0">
    <w:nsid w:val="503C43B3"/>
    <w:multiLevelType w:val="multilevel"/>
    <w:tmpl w:val="0C986832"/>
    <w:lvl w:ilvl="0">
      <w:start w:val="1"/>
      <w:numFmt w:val="decimal"/>
      <w:lvlText w:val="%1."/>
      <w:lvlJc w:val="left"/>
      <w:pPr>
        <w:ind w:left="360" w:hanging="360"/>
      </w:pPr>
    </w:lvl>
    <w:lvl w:ilvl="1">
      <w:start w:val="1"/>
      <w:numFmt w:val="decimal"/>
      <w:lvlText w:val="%1.%2."/>
      <w:lvlJc w:val="left"/>
      <w:pPr>
        <w:ind w:left="858" w:hanging="432"/>
      </w:pPr>
      <w:rPr>
        <w:color w:val="0070C0"/>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50883A52"/>
    <w:multiLevelType w:val="hybridMultilevel"/>
    <w:tmpl w:val="0FF4628C"/>
    <w:lvl w:ilvl="0" w:tplc="F03E3210">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595A2389"/>
    <w:multiLevelType w:val="hybridMultilevel"/>
    <w:tmpl w:val="D460152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5BE76BF6"/>
    <w:multiLevelType w:val="hybridMultilevel"/>
    <w:tmpl w:val="C3FE9956"/>
    <w:lvl w:ilvl="0" w:tplc="08090019">
      <w:start w:val="1"/>
      <w:numFmt w:val="lowerLetter"/>
      <w:lvlText w:val="%1."/>
      <w:lvlJc w:val="left"/>
      <w:pPr>
        <w:ind w:left="360" w:hanging="360"/>
      </w:pPr>
      <w:rPr>
        <w:rFonts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cs="Wingdings" w:hint="default"/>
      </w:rPr>
    </w:lvl>
    <w:lvl w:ilvl="3" w:tplc="08090001" w:tentative="1">
      <w:start w:val="1"/>
      <w:numFmt w:val="bullet"/>
      <w:lvlText w:val=""/>
      <w:lvlJc w:val="left"/>
      <w:pPr>
        <w:ind w:left="2520" w:hanging="360"/>
      </w:pPr>
      <w:rPr>
        <w:rFonts w:ascii="Symbol" w:hAnsi="Symbol" w:cs="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cs="Wingdings" w:hint="default"/>
      </w:rPr>
    </w:lvl>
    <w:lvl w:ilvl="6" w:tplc="08090001" w:tentative="1">
      <w:start w:val="1"/>
      <w:numFmt w:val="bullet"/>
      <w:lvlText w:val=""/>
      <w:lvlJc w:val="left"/>
      <w:pPr>
        <w:ind w:left="4680" w:hanging="360"/>
      </w:pPr>
      <w:rPr>
        <w:rFonts w:ascii="Symbol" w:hAnsi="Symbol" w:cs="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cs="Wingdings" w:hint="default"/>
      </w:rPr>
    </w:lvl>
  </w:abstractNum>
  <w:abstractNum w:abstractNumId="23" w15:restartNumberingAfterBreak="0">
    <w:nsid w:val="60252BD6"/>
    <w:multiLevelType w:val="hybridMultilevel"/>
    <w:tmpl w:val="F734348E"/>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60D76933"/>
    <w:multiLevelType w:val="hybridMultilevel"/>
    <w:tmpl w:val="3CC23A5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61AB2F7A"/>
    <w:multiLevelType w:val="hybridMultilevel"/>
    <w:tmpl w:val="0B76EFDC"/>
    <w:styleLink w:val="Bullet"/>
    <w:lvl w:ilvl="0" w:tplc="85DE2E4C">
      <w:start w:val="1"/>
      <w:numFmt w:val="bullet"/>
      <w:lvlText w:val="•"/>
      <w:lvlJc w:val="left"/>
      <w:pPr>
        <w:ind w:left="196" w:hanging="196"/>
      </w:pPr>
      <w:rPr>
        <w:rFonts w:ascii="Times New Roman" w:eastAsia="Times New Roman" w:hAnsi="Times New Roman" w:cs="Times New Roman"/>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6868C216">
      <w:start w:val="1"/>
      <w:numFmt w:val="bullet"/>
      <w:lvlText w:val="•"/>
      <w:lvlJc w:val="left"/>
      <w:pPr>
        <w:ind w:left="376" w:hanging="196"/>
      </w:pPr>
      <w:rPr>
        <w:rFonts w:ascii="Times New Roman" w:eastAsia="Times New Roman" w:hAnsi="Times New Roman" w:cs="Times New Roman"/>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tplc="75166B04">
      <w:start w:val="1"/>
      <w:numFmt w:val="bullet"/>
      <w:lvlText w:val="•"/>
      <w:lvlJc w:val="left"/>
      <w:pPr>
        <w:ind w:left="540" w:hanging="180"/>
      </w:pPr>
      <w:rPr>
        <w:rFonts w:ascii="Helvetica" w:eastAsia="Helvetica" w:hAnsi="Helvetica" w:cs="Helvetica"/>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tplc="1AC43FFC">
      <w:start w:val="1"/>
      <w:numFmt w:val="bullet"/>
      <w:lvlText w:val="•"/>
      <w:lvlJc w:val="left"/>
      <w:pPr>
        <w:ind w:left="736" w:hanging="196"/>
      </w:pPr>
      <w:rPr>
        <w:rFonts w:ascii="Helvetica" w:eastAsia="Helvetica" w:hAnsi="Helvetica" w:cs="Helvetica"/>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tplc="25A8F0DA">
      <w:start w:val="1"/>
      <w:numFmt w:val="bullet"/>
      <w:lvlText w:val="•"/>
      <w:lvlJc w:val="left"/>
      <w:pPr>
        <w:ind w:left="916" w:hanging="196"/>
      </w:pPr>
      <w:rPr>
        <w:rFonts w:ascii="Helvetica" w:eastAsia="Helvetica" w:hAnsi="Helvetica" w:cs="Helvetica"/>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tplc="9110A742">
      <w:start w:val="1"/>
      <w:numFmt w:val="bullet"/>
      <w:lvlText w:val="•"/>
      <w:lvlJc w:val="left"/>
      <w:pPr>
        <w:ind w:left="1096" w:hanging="196"/>
      </w:pPr>
      <w:rPr>
        <w:rFonts w:ascii="Helvetica" w:eastAsia="Helvetica" w:hAnsi="Helvetica" w:cs="Helvetica"/>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tplc="336653C4">
      <w:start w:val="1"/>
      <w:numFmt w:val="bullet"/>
      <w:lvlText w:val="•"/>
      <w:lvlJc w:val="left"/>
      <w:pPr>
        <w:ind w:left="1276" w:hanging="196"/>
      </w:pPr>
      <w:rPr>
        <w:rFonts w:ascii="Helvetica" w:eastAsia="Helvetica" w:hAnsi="Helvetica" w:cs="Helvetica"/>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tplc="F2EE1EAE">
      <w:start w:val="1"/>
      <w:numFmt w:val="bullet"/>
      <w:lvlText w:val="•"/>
      <w:lvlJc w:val="left"/>
      <w:pPr>
        <w:ind w:left="1456" w:hanging="196"/>
      </w:pPr>
      <w:rPr>
        <w:rFonts w:ascii="Helvetica" w:eastAsia="Helvetica" w:hAnsi="Helvetica" w:cs="Helvetica"/>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tplc="77240C52">
      <w:start w:val="1"/>
      <w:numFmt w:val="bullet"/>
      <w:lvlText w:val="•"/>
      <w:lvlJc w:val="left"/>
      <w:pPr>
        <w:ind w:left="1636" w:hanging="196"/>
      </w:pPr>
      <w:rPr>
        <w:rFonts w:ascii="Helvetica" w:eastAsia="Helvetica" w:hAnsi="Helvetica" w:cs="Helvetica"/>
        <w:b w:val="0"/>
        <w:bCs w:val="0"/>
        <w:i w:val="0"/>
        <w:iCs w:val="0"/>
        <w:caps w:val="0"/>
        <w:smallCaps w:val="0"/>
        <w:strike w:val="0"/>
        <w:dstrike w:val="0"/>
        <w:color w:val="000000"/>
        <w:spacing w:val="0"/>
        <w:w w:val="100"/>
        <w:kern w:val="0"/>
        <w:position w:val="0"/>
        <w:highligh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26" w15:restartNumberingAfterBreak="0">
    <w:nsid w:val="61FD6801"/>
    <w:multiLevelType w:val="hybridMultilevel"/>
    <w:tmpl w:val="8F3464E2"/>
    <w:lvl w:ilvl="0" w:tplc="0809001B">
      <w:start w:val="1"/>
      <w:numFmt w:val="lowerRoman"/>
      <w:lvlText w:val="%1."/>
      <w:lvlJc w:val="right"/>
      <w:pPr>
        <w:ind w:left="371" w:hanging="360"/>
      </w:pPr>
    </w:lvl>
    <w:lvl w:ilvl="1" w:tplc="08090019" w:tentative="1">
      <w:start w:val="1"/>
      <w:numFmt w:val="lowerLetter"/>
      <w:lvlText w:val="%2."/>
      <w:lvlJc w:val="left"/>
      <w:pPr>
        <w:ind w:left="1091" w:hanging="360"/>
      </w:pPr>
    </w:lvl>
    <w:lvl w:ilvl="2" w:tplc="0809001B" w:tentative="1">
      <w:start w:val="1"/>
      <w:numFmt w:val="lowerRoman"/>
      <w:lvlText w:val="%3."/>
      <w:lvlJc w:val="right"/>
      <w:pPr>
        <w:ind w:left="1811" w:hanging="180"/>
      </w:pPr>
    </w:lvl>
    <w:lvl w:ilvl="3" w:tplc="0809000F" w:tentative="1">
      <w:start w:val="1"/>
      <w:numFmt w:val="decimal"/>
      <w:lvlText w:val="%4."/>
      <w:lvlJc w:val="left"/>
      <w:pPr>
        <w:ind w:left="2531" w:hanging="360"/>
      </w:pPr>
    </w:lvl>
    <w:lvl w:ilvl="4" w:tplc="08090019" w:tentative="1">
      <w:start w:val="1"/>
      <w:numFmt w:val="lowerLetter"/>
      <w:lvlText w:val="%5."/>
      <w:lvlJc w:val="left"/>
      <w:pPr>
        <w:ind w:left="3251" w:hanging="360"/>
      </w:pPr>
    </w:lvl>
    <w:lvl w:ilvl="5" w:tplc="0809001B" w:tentative="1">
      <w:start w:val="1"/>
      <w:numFmt w:val="lowerRoman"/>
      <w:lvlText w:val="%6."/>
      <w:lvlJc w:val="right"/>
      <w:pPr>
        <w:ind w:left="3971" w:hanging="180"/>
      </w:pPr>
    </w:lvl>
    <w:lvl w:ilvl="6" w:tplc="0809000F" w:tentative="1">
      <w:start w:val="1"/>
      <w:numFmt w:val="decimal"/>
      <w:lvlText w:val="%7."/>
      <w:lvlJc w:val="left"/>
      <w:pPr>
        <w:ind w:left="4691" w:hanging="360"/>
      </w:pPr>
    </w:lvl>
    <w:lvl w:ilvl="7" w:tplc="08090019" w:tentative="1">
      <w:start w:val="1"/>
      <w:numFmt w:val="lowerLetter"/>
      <w:lvlText w:val="%8."/>
      <w:lvlJc w:val="left"/>
      <w:pPr>
        <w:ind w:left="5411" w:hanging="360"/>
      </w:pPr>
    </w:lvl>
    <w:lvl w:ilvl="8" w:tplc="0809001B" w:tentative="1">
      <w:start w:val="1"/>
      <w:numFmt w:val="lowerRoman"/>
      <w:lvlText w:val="%9."/>
      <w:lvlJc w:val="right"/>
      <w:pPr>
        <w:ind w:left="6131" w:hanging="180"/>
      </w:pPr>
    </w:lvl>
  </w:abstractNum>
  <w:abstractNum w:abstractNumId="27" w15:restartNumberingAfterBreak="0">
    <w:nsid w:val="64696E8C"/>
    <w:multiLevelType w:val="hybridMultilevel"/>
    <w:tmpl w:val="82683DC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657D4A2F"/>
    <w:multiLevelType w:val="hybridMultilevel"/>
    <w:tmpl w:val="CC86E298"/>
    <w:lvl w:ilvl="0" w:tplc="04090005">
      <w:start w:val="1"/>
      <w:numFmt w:val="bullet"/>
      <w:lvlText w:val=""/>
      <w:lvlJc w:val="left"/>
      <w:pPr>
        <w:ind w:left="720" w:hanging="360"/>
      </w:pPr>
      <w:rPr>
        <w:rFonts w:ascii="Wingdings" w:hAnsi="Wingdings" w:hint="default"/>
      </w:rPr>
    </w:lvl>
    <w:lvl w:ilvl="1" w:tplc="712C1F94">
      <w:numFmt w:val="bullet"/>
      <w:lvlText w:val="•"/>
      <w:lvlJc w:val="left"/>
      <w:pPr>
        <w:ind w:left="1440" w:hanging="360"/>
      </w:pPr>
      <w:rPr>
        <w:rFonts w:ascii="Calibri" w:eastAsia="Arial" w:hAnsi="Calibri" w:cs="Calibri"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66133002"/>
    <w:multiLevelType w:val="hybridMultilevel"/>
    <w:tmpl w:val="89227230"/>
    <w:lvl w:ilvl="0" w:tplc="0F5A7696">
      <w:start w:val="1"/>
      <w:numFmt w:val="decimal"/>
      <w:lvlText w:val="%1."/>
      <w:lvlJc w:val="left"/>
      <w:pPr>
        <w:ind w:left="720" w:hanging="360"/>
      </w:pPr>
      <w:rPr>
        <w:rFonts w:hint="default"/>
        <w:b w:val="0"/>
        <w:b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6F2E7C5F"/>
    <w:multiLevelType w:val="hybridMultilevel"/>
    <w:tmpl w:val="2E26C3C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74E71883"/>
    <w:multiLevelType w:val="hybridMultilevel"/>
    <w:tmpl w:val="FCC6F0A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2" w15:restartNumberingAfterBreak="0">
    <w:nsid w:val="79A873A3"/>
    <w:multiLevelType w:val="hybridMultilevel"/>
    <w:tmpl w:val="5EE27B48"/>
    <w:lvl w:ilvl="0" w:tplc="FFFFFFFF">
      <w:start w:val="1"/>
      <w:numFmt w:val="decimal"/>
      <w:pStyle w:val="AStandard"/>
      <w:lvlText w:val="%1."/>
      <w:lvlJc w:val="left"/>
      <w:pPr>
        <w:ind w:left="720" w:hanging="360"/>
      </w:pPr>
      <w:rPr>
        <w:b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7CCE4938"/>
    <w:multiLevelType w:val="hybridMultilevel"/>
    <w:tmpl w:val="10BA14A4"/>
    <w:lvl w:ilvl="0" w:tplc="42F4DC04">
      <w:start w:val="1"/>
      <w:numFmt w:val="lowerRoman"/>
      <w:lvlText w:val="%1."/>
      <w:lvlJc w:val="right"/>
      <w:pPr>
        <w:ind w:left="360" w:hanging="360"/>
      </w:pPr>
      <w:rPr>
        <w:rFonts w:hint="default"/>
        <w:b w:val="0"/>
        <w:bCs/>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4" w15:restartNumberingAfterBreak="0">
    <w:nsid w:val="7D16180D"/>
    <w:multiLevelType w:val="hybridMultilevel"/>
    <w:tmpl w:val="AE5ECBB2"/>
    <w:lvl w:ilvl="0" w:tplc="0409000F">
      <w:start w:val="1"/>
      <w:numFmt w:val="decimal"/>
      <w:lvlText w:val="%1."/>
      <w:lvlJc w:val="left"/>
      <w:pPr>
        <w:ind w:left="760" w:hanging="360"/>
      </w:pPr>
    </w:lvl>
    <w:lvl w:ilvl="1" w:tplc="04090019">
      <w:start w:val="1"/>
      <w:numFmt w:val="lowerLetter"/>
      <w:lvlText w:val="%2."/>
      <w:lvlJc w:val="left"/>
      <w:pPr>
        <w:ind w:left="1480" w:hanging="360"/>
      </w:pPr>
    </w:lvl>
    <w:lvl w:ilvl="2" w:tplc="0409001B" w:tentative="1">
      <w:start w:val="1"/>
      <w:numFmt w:val="lowerRoman"/>
      <w:lvlText w:val="%3."/>
      <w:lvlJc w:val="right"/>
      <w:pPr>
        <w:ind w:left="2200" w:hanging="180"/>
      </w:pPr>
    </w:lvl>
    <w:lvl w:ilvl="3" w:tplc="0409000F" w:tentative="1">
      <w:start w:val="1"/>
      <w:numFmt w:val="decimal"/>
      <w:lvlText w:val="%4."/>
      <w:lvlJc w:val="left"/>
      <w:pPr>
        <w:ind w:left="2920" w:hanging="360"/>
      </w:pPr>
    </w:lvl>
    <w:lvl w:ilvl="4" w:tplc="04090019" w:tentative="1">
      <w:start w:val="1"/>
      <w:numFmt w:val="lowerLetter"/>
      <w:lvlText w:val="%5."/>
      <w:lvlJc w:val="left"/>
      <w:pPr>
        <w:ind w:left="3640" w:hanging="360"/>
      </w:pPr>
    </w:lvl>
    <w:lvl w:ilvl="5" w:tplc="0409001B" w:tentative="1">
      <w:start w:val="1"/>
      <w:numFmt w:val="lowerRoman"/>
      <w:lvlText w:val="%6."/>
      <w:lvlJc w:val="right"/>
      <w:pPr>
        <w:ind w:left="4360" w:hanging="180"/>
      </w:pPr>
    </w:lvl>
    <w:lvl w:ilvl="6" w:tplc="0409000F" w:tentative="1">
      <w:start w:val="1"/>
      <w:numFmt w:val="decimal"/>
      <w:lvlText w:val="%7."/>
      <w:lvlJc w:val="left"/>
      <w:pPr>
        <w:ind w:left="5080" w:hanging="360"/>
      </w:pPr>
    </w:lvl>
    <w:lvl w:ilvl="7" w:tplc="04090019" w:tentative="1">
      <w:start w:val="1"/>
      <w:numFmt w:val="lowerLetter"/>
      <w:lvlText w:val="%8."/>
      <w:lvlJc w:val="left"/>
      <w:pPr>
        <w:ind w:left="5800" w:hanging="360"/>
      </w:pPr>
    </w:lvl>
    <w:lvl w:ilvl="8" w:tplc="0409001B" w:tentative="1">
      <w:start w:val="1"/>
      <w:numFmt w:val="lowerRoman"/>
      <w:lvlText w:val="%9."/>
      <w:lvlJc w:val="right"/>
      <w:pPr>
        <w:ind w:left="6520" w:hanging="180"/>
      </w:pPr>
    </w:lvl>
  </w:abstractNum>
  <w:num w:numId="1">
    <w:abstractNumId w:val="12"/>
  </w:num>
  <w:num w:numId="2">
    <w:abstractNumId w:val="7"/>
  </w:num>
  <w:num w:numId="3">
    <w:abstractNumId w:val="15"/>
  </w:num>
  <w:num w:numId="4">
    <w:abstractNumId w:val="28"/>
  </w:num>
  <w:num w:numId="5">
    <w:abstractNumId w:val="32"/>
  </w:num>
  <w:num w:numId="6">
    <w:abstractNumId w:val="33"/>
  </w:num>
  <w:num w:numId="7">
    <w:abstractNumId w:val="34"/>
  </w:num>
  <w:num w:numId="8">
    <w:abstractNumId w:val="0"/>
  </w:num>
  <w:num w:numId="9">
    <w:abstractNumId w:val="1"/>
  </w:num>
  <w:num w:numId="10">
    <w:abstractNumId w:val="19"/>
  </w:num>
  <w:num w:numId="11">
    <w:abstractNumId w:val="25"/>
  </w:num>
  <w:num w:numId="12">
    <w:abstractNumId w:val="6"/>
  </w:num>
  <w:num w:numId="13">
    <w:abstractNumId w:val="20"/>
  </w:num>
  <w:num w:numId="14">
    <w:abstractNumId w:val="5"/>
  </w:num>
  <w:num w:numId="15">
    <w:abstractNumId w:val="22"/>
  </w:num>
  <w:num w:numId="16">
    <w:abstractNumId w:val="13"/>
  </w:num>
  <w:num w:numId="17">
    <w:abstractNumId w:val="29"/>
  </w:num>
  <w:num w:numId="18">
    <w:abstractNumId w:val="10"/>
  </w:num>
  <w:num w:numId="19">
    <w:abstractNumId w:val="24"/>
  </w:num>
  <w:num w:numId="20">
    <w:abstractNumId w:val="30"/>
  </w:num>
  <w:num w:numId="21">
    <w:abstractNumId w:val="16"/>
  </w:num>
  <w:num w:numId="22">
    <w:abstractNumId w:val="26"/>
  </w:num>
  <w:num w:numId="23">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18"/>
  </w:num>
  <w:num w:numId="25">
    <w:abstractNumId w:val="17"/>
  </w:num>
  <w:num w:numId="26">
    <w:abstractNumId w:val="9"/>
  </w:num>
  <w:num w:numId="27">
    <w:abstractNumId w:val="23"/>
  </w:num>
  <w:num w:numId="28">
    <w:abstractNumId w:val="4"/>
  </w:num>
  <w:num w:numId="29">
    <w:abstractNumId w:val="3"/>
  </w:num>
  <w:num w:numId="30">
    <w:abstractNumId w:val="31"/>
  </w:num>
  <w:num w:numId="31">
    <w:abstractNumId w:val="21"/>
  </w:num>
  <w:num w:numId="32">
    <w:abstractNumId w:val="8"/>
  </w:num>
  <w:num w:numId="33">
    <w:abstractNumId w:val="27"/>
  </w:num>
  <w:num w:numId="34">
    <w:abstractNumId w:val="11"/>
  </w:num>
  <w:num w:numId="35">
    <w:abstractNumId w:val="14"/>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60"/>
  <w:hideSpellingErrors/>
  <w:hideGrammaticalErrors/>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049FE"/>
    <w:rsid w:val="00003F97"/>
    <w:rsid w:val="0000477D"/>
    <w:rsid w:val="00010CD3"/>
    <w:rsid w:val="000139CE"/>
    <w:rsid w:val="00014308"/>
    <w:rsid w:val="000169EE"/>
    <w:rsid w:val="000213B7"/>
    <w:rsid w:val="00021463"/>
    <w:rsid w:val="000252EB"/>
    <w:rsid w:val="00025A52"/>
    <w:rsid w:val="00026838"/>
    <w:rsid w:val="00026E3B"/>
    <w:rsid w:val="0003209B"/>
    <w:rsid w:val="00033255"/>
    <w:rsid w:val="00034BCD"/>
    <w:rsid w:val="00040A1D"/>
    <w:rsid w:val="0004570A"/>
    <w:rsid w:val="000508FE"/>
    <w:rsid w:val="0005157F"/>
    <w:rsid w:val="0005258D"/>
    <w:rsid w:val="00054789"/>
    <w:rsid w:val="00055482"/>
    <w:rsid w:val="00056A82"/>
    <w:rsid w:val="000624D5"/>
    <w:rsid w:val="0006283F"/>
    <w:rsid w:val="00064E89"/>
    <w:rsid w:val="00066808"/>
    <w:rsid w:val="00066AA4"/>
    <w:rsid w:val="00066CAF"/>
    <w:rsid w:val="0006752C"/>
    <w:rsid w:val="00067EA4"/>
    <w:rsid w:val="00071949"/>
    <w:rsid w:val="00071B77"/>
    <w:rsid w:val="00072499"/>
    <w:rsid w:val="000734C0"/>
    <w:rsid w:val="00075A01"/>
    <w:rsid w:val="00075D2B"/>
    <w:rsid w:val="00076275"/>
    <w:rsid w:val="00076972"/>
    <w:rsid w:val="00076C9A"/>
    <w:rsid w:val="00076F27"/>
    <w:rsid w:val="00077D8E"/>
    <w:rsid w:val="0008091D"/>
    <w:rsid w:val="000830F6"/>
    <w:rsid w:val="00083D8D"/>
    <w:rsid w:val="000865E5"/>
    <w:rsid w:val="000923AF"/>
    <w:rsid w:val="0009300A"/>
    <w:rsid w:val="00096922"/>
    <w:rsid w:val="00097269"/>
    <w:rsid w:val="00097E34"/>
    <w:rsid w:val="00097EDD"/>
    <w:rsid w:val="000A0755"/>
    <w:rsid w:val="000A4E46"/>
    <w:rsid w:val="000A5DF3"/>
    <w:rsid w:val="000B13AC"/>
    <w:rsid w:val="000B14B4"/>
    <w:rsid w:val="000B5AD0"/>
    <w:rsid w:val="000C4AB1"/>
    <w:rsid w:val="000C50AC"/>
    <w:rsid w:val="000D398C"/>
    <w:rsid w:val="000D4A19"/>
    <w:rsid w:val="000D643B"/>
    <w:rsid w:val="000E0F02"/>
    <w:rsid w:val="000E7B58"/>
    <w:rsid w:val="000F27CC"/>
    <w:rsid w:val="000F28BB"/>
    <w:rsid w:val="00100B54"/>
    <w:rsid w:val="001079FC"/>
    <w:rsid w:val="00114D79"/>
    <w:rsid w:val="00116729"/>
    <w:rsid w:val="001170B6"/>
    <w:rsid w:val="00120519"/>
    <w:rsid w:val="001219AF"/>
    <w:rsid w:val="001226CF"/>
    <w:rsid w:val="00123217"/>
    <w:rsid w:val="0012401F"/>
    <w:rsid w:val="00126B24"/>
    <w:rsid w:val="00127628"/>
    <w:rsid w:val="001316C1"/>
    <w:rsid w:val="001328F5"/>
    <w:rsid w:val="00136CD1"/>
    <w:rsid w:val="00141CE6"/>
    <w:rsid w:val="00142AD3"/>
    <w:rsid w:val="00143061"/>
    <w:rsid w:val="00145561"/>
    <w:rsid w:val="001503FA"/>
    <w:rsid w:val="00153286"/>
    <w:rsid w:val="0015359A"/>
    <w:rsid w:val="0016043C"/>
    <w:rsid w:val="00167227"/>
    <w:rsid w:val="00172347"/>
    <w:rsid w:val="001735FD"/>
    <w:rsid w:val="00173E59"/>
    <w:rsid w:val="001747AA"/>
    <w:rsid w:val="00175565"/>
    <w:rsid w:val="00177485"/>
    <w:rsid w:val="001814B5"/>
    <w:rsid w:val="0018196F"/>
    <w:rsid w:val="00181E04"/>
    <w:rsid w:val="001833D5"/>
    <w:rsid w:val="001839B8"/>
    <w:rsid w:val="00183F68"/>
    <w:rsid w:val="00187383"/>
    <w:rsid w:val="00190091"/>
    <w:rsid w:val="00192DEB"/>
    <w:rsid w:val="00195559"/>
    <w:rsid w:val="00195D2C"/>
    <w:rsid w:val="00196728"/>
    <w:rsid w:val="00197A11"/>
    <w:rsid w:val="001A2630"/>
    <w:rsid w:val="001A6B90"/>
    <w:rsid w:val="001A6DFA"/>
    <w:rsid w:val="001B1026"/>
    <w:rsid w:val="001B11E5"/>
    <w:rsid w:val="001B12FA"/>
    <w:rsid w:val="001B16AA"/>
    <w:rsid w:val="001B1929"/>
    <w:rsid w:val="001B37F4"/>
    <w:rsid w:val="001B4DBC"/>
    <w:rsid w:val="001B5672"/>
    <w:rsid w:val="001B5F78"/>
    <w:rsid w:val="001B70D8"/>
    <w:rsid w:val="001B7533"/>
    <w:rsid w:val="001C40BC"/>
    <w:rsid w:val="001C4C54"/>
    <w:rsid w:val="001C65A9"/>
    <w:rsid w:val="001C68CE"/>
    <w:rsid w:val="001C74F6"/>
    <w:rsid w:val="001D24BF"/>
    <w:rsid w:val="001D309D"/>
    <w:rsid w:val="001E0A6E"/>
    <w:rsid w:val="001E0DAC"/>
    <w:rsid w:val="001E215E"/>
    <w:rsid w:val="001E2FDC"/>
    <w:rsid w:val="001E3BD4"/>
    <w:rsid w:val="001E552E"/>
    <w:rsid w:val="001E6236"/>
    <w:rsid w:val="001E66A2"/>
    <w:rsid w:val="001E7017"/>
    <w:rsid w:val="001E7C12"/>
    <w:rsid w:val="001E7FC9"/>
    <w:rsid w:val="001F04D9"/>
    <w:rsid w:val="001F12B3"/>
    <w:rsid w:val="001F2514"/>
    <w:rsid w:val="001F3627"/>
    <w:rsid w:val="001F49AD"/>
    <w:rsid w:val="001F4F5C"/>
    <w:rsid w:val="001F61A5"/>
    <w:rsid w:val="0020040B"/>
    <w:rsid w:val="002014CB"/>
    <w:rsid w:val="00201A81"/>
    <w:rsid w:val="00207061"/>
    <w:rsid w:val="00210330"/>
    <w:rsid w:val="00210EDB"/>
    <w:rsid w:val="00211591"/>
    <w:rsid w:val="002142C6"/>
    <w:rsid w:val="00217F0C"/>
    <w:rsid w:val="0022071E"/>
    <w:rsid w:val="002208FE"/>
    <w:rsid w:val="00221107"/>
    <w:rsid w:val="00221B83"/>
    <w:rsid w:val="00225E82"/>
    <w:rsid w:val="0022632B"/>
    <w:rsid w:val="002265A8"/>
    <w:rsid w:val="002278CC"/>
    <w:rsid w:val="002319E7"/>
    <w:rsid w:val="00232145"/>
    <w:rsid w:val="00234035"/>
    <w:rsid w:val="00234720"/>
    <w:rsid w:val="00235C0A"/>
    <w:rsid w:val="0023604B"/>
    <w:rsid w:val="0024329C"/>
    <w:rsid w:val="00243E26"/>
    <w:rsid w:val="00245979"/>
    <w:rsid w:val="0024654D"/>
    <w:rsid w:val="002542C0"/>
    <w:rsid w:val="00255316"/>
    <w:rsid w:val="0025582F"/>
    <w:rsid w:val="00256B6A"/>
    <w:rsid w:val="00257E3E"/>
    <w:rsid w:val="002606E0"/>
    <w:rsid w:val="00261834"/>
    <w:rsid w:val="00264B9C"/>
    <w:rsid w:val="00265855"/>
    <w:rsid w:val="00265EE4"/>
    <w:rsid w:val="002741AE"/>
    <w:rsid w:val="0027677B"/>
    <w:rsid w:val="00286DCC"/>
    <w:rsid w:val="0029189E"/>
    <w:rsid w:val="00295B03"/>
    <w:rsid w:val="00296E50"/>
    <w:rsid w:val="002A0B48"/>
    <w:rsid w:val="002A49EE"/>
    <w:rsid w:val="002A751B"/>
    <w:rsid w:val="002B2AC0"/>
    <w:rsid w:val="002B30D4"/>
    <w:rsid w:val="002B3651"/>
    <w:rsid w:val="002B3E94"/>
    <w:rsid w:val="002B5D59"/>
    <w:rsid w:val="002B6CB4"/>
    <w:rsid w:val="002C15AE"/>
    <w:rsid w:val="002C34D8"/>
    <w:rsid w:val="002C3DF5"/>
    <w:rsid w:val="002C5D7B"/>
    <w:rsid w:val="002C67A4"/>
    <w:rsid w:val="002D0F17"/>
    <w:rsid w:val="002D0F29"/>
    <w:rsid w:val="002D255A"/>
    <w:rsid w:val="002D4968"/>
    <w:rsid w:val="002D4D9E"/>
    <w:rsid w:val="002D50DB"/>
    <w:rsid w:val="002D59B1"/>
    <w:rsid w:val="002D74A3"/>
    <w:rsid w:val="002D7A47"/>
    <w:rsid w:val="002D7ABE"/>
    <w:rsid w:val="002E1E14"/>
    <w:rsid w:val="002E2349"/>
    <w:rsid w:val="002E5B0C"/>
    <w:rsid w:val="002E6AAD"/>
    <w:rsid w:val="002F21CF"/>
    <w:rsid w:val="002F2231"/>
    <w:rsid w:val="002F4159"/>
    <w:rsid w:val="002F4497"/>
    <w:rsid w:val="002F569F"/>
    <w:rsid w:val="002F57D8"/>
    <w:rsid w:val="002F62B2"/>
    <w:rsid w:val="002F6607"/>
    <w:rsid w:val="003009A1"/>
    <w:rsid w:val="00307241"/>
    <w:rsid w:val="00311198"/>
    <w:rsid w:val="00314689"/>
    <w:rsid w:val="00316891"/>
    <w:rsid w:val="003174AB"/>
    <w:rsid w:val="0032137A"/>
    <w:rsid w:val="0032482D"/>
    <w:rsid w:val="00327BC2"/>
    <w:rsid w:val="00331114"/>
    <w:rsid w:val="00331E31"/>
    <w:rsid w:val="00333202"/>
    <w:rsid w:val="00335E74"/>
    <w:rsid w:val="00337245"/>
    <w:rsid w:val="00344ED9"/>
    <w:rsid w:val="00347036"/>
    <w:rsid w:val="0034719C"/>
    <w:rsid w:val="0034761E"/>
    <w:rsid w:val="003508DA"/>
    <w:rsid w:val="00350FF2"/>
    <w:rsid w:val="00352EFA"/>
    <w:rsid w:val="00356963"/>
    <w:rsid w:val="0036079B"/>
    <w:rsid w:val="00360848"/>
    <w:rsid w:val="003609F2"/>
    <w:rsid w:val="00360BCB"/>
    <w:rsid w:val="00361B8C"/>
    <w:rsid w:val="003629C9"/>
    <w:rsid w:val="00373641"/>
    <w:rsid w:val="00380074"/>
    <w:rsid w:val="00387152"/>
    <w:rsid w:val="00394DE7"/>
    <w:rsid w:val="00395391"/>
    <w:rsid w:val="00397322"/>
    <w:rsid w:val="003A16D5"/>
    <w:rsid w:val="003A21AE"/>
    <w:rsid w:val="003A4C00"/>
    <w:rsid w:val="003A552F"/>
    <w:rsid w:val="003A75C0"/>
    <w:rsid w:val="003B03AB"/>
    <w:rsid w:val="003B10ED"/>
    <w:rsid w:val="003B45EA"/>
    <w:rsid w:val="003C088C"/>
    <w:rsid w:val="003C2471"/>
    <w:rsid w:val="003C3990"/>
    <w:rsid w:val="003C4939"/>
    <w:rsid w:val="003C5DB5"/>
    <w:rsid w:val="003C71F3"/>
    <w:rsid w:val="003D3299"/>
    <w:rsid w:val="003D3EAD"/>
    <w:rsid w:val="003D4CB3"/>
    <w:rsid w:val="003D67CC"/>
    <w:rsid w:val="003E2862"/>
    <w:rsid w:val="003E28A5"/>
    <w:rsid w:val="003E6BD7"/>
    <w:rsid w:val="003E6D5C"/>
    <w:rsid w:val="003E736E"/>
    <w:rsid w:val="003F02E5"/>
    <w:rsid w:val="003F04A5"/>
    <w:rsid w:val="003F56FE"/>
    <w:rsid w:val="003F6736"/>
    <w:rsid w:val="00402860"/>
    <w:rsid w:val="00403040"/>
    <w:rsid w:val="00405D76"/>
    <w:rsid w:val="00407B72"/>
    <w:rsid w:val="00415B5F"/>
    <w:rsid w:val="00416859"/>
    <w:rsid w:val="00423BC3"/>
    <w:rsid w:val="0042590B"/>
    <w:rsid w:val="00426AD4"/>
    <w:rsid w:val="004272D3"/>
    <w:rsid w:val="00427D55"/>
    <w:rsid w:val="004316A6"/>
    <w:rsid w:val="00432813"/>
    <w:rsid w:val="00432865"/>
    <w:rsid w:val="00432E7F"/>
    <w:rsid w:val="00435155"/>
    <w:rsid w:val="004353D7"/>
    <w:rsid w:val="00435986"/>
    <w:rsid w:val="00435AC5"/>
    <w:rsid w:val="00445E08"/>
    <w:rsid w:val="00450C24"/>
    <w:rsid w:val="00452A9B"/>
    <w:rsid w:val="00455104"/>
    <w:rsid w:val="004555B6"/>
    <w:rsid w:val="004559B8"/>
    <w:rsid w:val="00461494"/>
    <w:rsid w:val="00464C8B"/>
    <w:rsid w:val="004655D0"/>
    <w:rsid w:val="00470732"/>
    <w:rsid w:val="00472FB5"/>
    <w:rsid w:val="00474006"/>
    <w:rsid w:val="0047473A"/>
    <w:rsid w:val="00474E62"/>
    <w:rsid w:val="00475359"/>
    <w:rsid w:val="0047652C"/>
    <w:rsid w:val="004802C9"/>
    <w:rsid w:val="00482544"/>
    <w:rsid w:val="00483A12"/>
    <w:rsid w:val="00485132"/>
    <w:rsid w:val="00487B43"/>
    <w:rsid w:val="00487C5E"/>
    <w:rsid w:val="00490355"/>
    <w:rsid w:val="004924DC"/>
    <w:rsid w:val="00496292"/>
    <w:rsid w:val="00497874"/>
    <w:rsid w:val="004A008A"/>
    <w:rsid w:val="004A03DA"/>
    <w:rsid w:val="004A1A1B"/>
    <w:rsid w:val="004A2759"/>
    <w:rsid w:val="004A33BB"/>
    <w:rsid w:val="004A4C70"/>
    <w:rsid w:val="004A543E"/>
    <w:rsid w:val="004A6B65"/>
    <w:rsid w:val="004A7F92"/>
    <w:rsid w:val="004B02CF"/>
    <w:rsid w:val="004B3C5D"/>
    <w:rsid w:val="004B3D27"/>
    <w:rsid w:val="004B3ECB"/>
    <w:rsid w:val="004B64AD"/>
    <w:rsid w:val="004B65DF"/>
    <w:rsid w:val="004B66D7"/>
    <w:rsid w:val="004B6FF3"/>
    <w:rsid w:val="004B7891"/>
    <w:rsid w:val="004C1668"/>
    <w:rsid w:val="004C5E01"/>
    <w:rsid w:val="004C63A3"/>
    <w:rsid w:val="004D0A67"/>
    <w:rsid w:val="004D0A72"/>
    <w:rsid w:val="004D241A"/>
    <w:rsid w:val="004D4096"/>
    <w:rsid w:val="004D49FF"/>
    <w:rsid w:val="004D5B37"/>
    <w:rsid w:val="004D7C24"/>
    <w:rsid w:val="004E3441"/>
    <w:rsid w:val="004E3943"/>
    <w:rsid w:val="004E3DDA"/>
    <w:rsid w:val="004E5533"/>
    <w:rsid w:val="004F0670"/>
    <w:rsid w:val="004F10F6"/>
    <w:rsid w:val="004F11A1"/>
    <w:rsid w:val="004F1695"/>
    <w:rsid w:val="004F2D18"/>
    <w:rsid w:val="004F4036"/>
    <w:rsid w:val="004F556A"/>
    <w:rsid w:val="004F720E"/>
    <w:rsid w:val="00501E4A"/>
    <w:rsid w:val="005049FE"/>
    <w:rsid w:val="00507C75"/>
    <w:rsid w:val="00511A29"/>
    <w:rsid w:val="00511D66"/>
    <w:rsid w:val="005129C9"/>
    <w:rsid w:val="00514CC9"/>
    <w:rsid w:val="00516822"/>
    <w:rsid w:val="00517A0B"/>
    <w:rsid w:val="00527FD5"/>
    <w:rsid w:val="00530D8C"/>
    <w:rsid w:val="00533538"/>
    <w:rsid w:val="00535E4A"/>
    <w:rsid w:val="00537680"/>
    <w:rsid w:val="00540743"/>
    <w:rsid w:val="00541872"/>
    <w:rsid w:val="005467C2"/>
    <w:rsid w:val="00552A62"/>
    <w:rsid w:val="0055613B"/>
    <w:rsid w:val="005573AE"/>
    <w:rsid w:val="005578E6"/>
    <w:rsid w:val="00557DD1"/>
    <w:rsid w:val="0056022B"/>
    <w:rsid w:val="00561411"/>
    <w:rsid w:val="0056219E"/>
    <w:rsid w:val="00564225"/>
    <w:rsid w:val="005652DB"/>
    <w:rsid w:val="00565EE9"/>
    <w:rsid w:val="00567DD5"/>
    <w:rsid w:val="00570BAB"/>
    <w:rsid w:val="00573146"/>
    <w:rsid w:val="005752B5"/>
    <w:rsid w:val="005777C8"/>
    <w:rsid w:val="00577E11"/>
    <w:rsid w:val="00580359"/>
    <w:rsid w:val="00582515"/>
    <w:rsid w:val="005834F6"/>
    <w:rsid w:val="00590B8C"/>
    <w:rsid w:val="00590E29"/>
    <w:rsid w:val="00591172"/>
    <w:rsid w:val="00592028"/>
    <w:rsid w:val="005942CE"/>
    <w:rsid w:val="005A029C"/>
    <w:rsid w:val="005A4534"/>
    <w:rsid w:val="005A7137"/>
    <w:rsid w:val="005B1E9D"/>
    <w:rsid w:val="005B5686"/>
    <w:rsid w:val="005C1E67"/>
    <w:rsid w:val="005C35BF"/>
    <w:rsid w:val="005C360F"/>
    <w:rsid w:val="005C3B38"/>
    <w:rsid w:val="005C73B0"/>
    <w:rsid w:val="005D02D9"/>
    <w:rsid w:val="005D3E15"/>
    <w:rsid w:val="005D481D"/>
    <w:rsid w:val="005D531A"/>
    <w:rsid w:val="005D7048"/>
    <w:rsid w:val="005E130A"/>
    <w:rsid w:val="005E169C"/>
    <w:rsid w:val="005E23B7"/>
    <w:rsid w:val="005E2C8F"/>
    <w:rsid w:val="005E2E47"/>
    <w:rsid w:val="005E49AD"/>
    <w:rsid w:val="005E7146"/>
    <w:rsid w:val="005F0B75"/>
    <w:rsid w:val="005F687E"/>
    <w:rsid w:val="005F776B"/>
    <w:rsid w:val="006002F6"/>
    <w:rsid w:val="00600D31"/>
    <w:rsid w:val="00602E0B"/>
    <w:rsid w:val="00605EF0"/>
    <w:rsid w:val="0061042B"/>
    <w:rsid w:val="0061145D"/>
    <w:rsid w:val="0061194E"/>
    <w:rsid w:val="006169C7"/>
    <w:rsid w:val="00616CC0"/>
    <w:rsid w:val="006215AE"/>
    <w:rsid w:val="00621AD7"/>
    <w:rsid w:val="00624E87"/>
    <w:rsid w:val="00625CE8"/>
    <w:rsid w:val="00631F0E"/>
    <w:rsid w:val="00633EF0"/>
    <w:rsid w:val="006340DD"/>
    <w:rsid w:val="00637037"/>
    <w:rsid w:val="006405BA"/>
    <w:rsid w:val="00641036"/>
    <w:rsid w:val="006414A8"/>
    <w:rsid w:val="00641718"/>
    <w:rsid w:val="006455AB"/>
    <w:rsid w:val="00647FD1"/>
    <w:rsid w:val="00650017"/>
    <w:rsid w:val="006518DA"/>
    <w:rsid w:val="006556C5"/>
    <w:rsid w:val="00655F5C"/>
    <w:rsid w:val="00661DB6"/>
    <w:rsid w:val="00663AF4"/>
    <w:rsid w:val="006672E4"/>
    <w:rsid w:val="00671D33"/>
    <w:rsid w:val="00672B1D"/>
    <w:rsid w:val="00672CE2"/>
    <w:rsid w:val="00673573"/>
    <w:rsid w:val="00673C2E"/>
    <w:rsid w:val="006817F8"/>
    <w:rsid w:val="006833C4"/>
    <w:rsid w:val="00685820"/>
    <w:rsid w:val="00686C43"/>
    <w:rsid w:val="006911B2"/>
    <w:rsid w:val="00691286"/>
    <w:rsid w:val="0069422A"/>
    <w:rsid w:val="0069535C"/>
    <w:rsid w:val="00696501"/>
    <w:rsid w:val="00696C5F"/>
    <w:rsid w:val="006A04E5"/>
    <w:rsid w:val="006A23CF"/>
    <w:rsid w:val="006A2D7B"/>
    <w:rsid w:val="006A3F65"/>
    <w:rsid w:val="006A42E5"/>
    <w:rsid w:val="006A6F75"/>
    <w:rsid w:val="006B0BBA"/>
    <w:rsid w:val="006B1040"/>
    <w:rsid w:val="006B23EF"/>
    <w:rsid w:val="006B40DA"/>
    <w:rsid w:val="006B5085"/>
    <w:rsid w:val="006C17DD"/>
    <w:rsid w:val="006C182D"/>
    <w:rsid w:val="006C4A30"/>
    <w:rsid w:val="006C4A7C"/>
    <w:rsid w:val="006C4F82"/>
    <w:rsid w:val="006C55AF"/>
    <w:rsid w:val="006C70FF"/>
    <w:rsid w:val="006C79EB"/>
    <w:rsid w:val="006D0232"/>
    <w:rsid w:val="006E02EE"/>
    <w:rsid w:val="006E0ABA"/>
    <w:rsid w:val="006E2013"/>
    <w:rsid w:val="006E375E"/>
    <w:rsid w:val="006E5155"/>
    <w:rsid w:val="006F009D"/>
    <w:rsid w:val="006F1BBB"/>
    <w:rsid w:val="006F3F92"/>
    <w:rsid w:val="006F52A6"/>
    <w:rsid w:val="006F5E45"/>
    <w:rsid w:val="006F5F8B"/>
    <w:rsid w:val="006F6794"/>
    <w:rsid w:val="006F6A3A"/>
    <w:rsid w:val="00701818"/>
    <w:rsid w:val="007031A0"/>
    <w:rsid w:val="00704885"/>
    <w:rsid w:val="007055CF"/>
    <w:rsid w:val="00706454"/>
    <w:rsid w:val="0070696E"/>
    <w:rsid w:val="00706B6B"/>
    <w:rsid w:val="0071000A"/>
    <w:rsid w:val="007109B7"/>
    <w:rsid w:val="00713B4E"/>
    <w:rsid w:val="00715D9B"/>
    <w:rsid w:val="00716818"/>
    <w:rsid w:val="00716A89"/>
    <w:rsid w:val="007219A7"/>
    <w:rsid w:val="007219EC"/>
    <w:rsid w:val="0072602E"/>
    <w:rsid w:val="00727581"/>
    <w:rsid w:val="00730B6B"/>
    <w:rsid w:val="007324C7"/>
    <w:rsid w:val="007324D4"/>
    <w:rsid w:val="00732B79"/>
    <w:rsid w:val="007334AD"/>
    <w:rsid w:val="00734CA7"/>
    <w:rsid w:val="00737CD7"/>
    <w:rsid w:val="0074305C"/>
    <w:rsid w:val="007446CA"/>
    <w:rsid w:val="007453DC"/>
    <w:rsid w:val="00747B12"/>
    <w:rsid w:val="00747DC5"/>
    <w:rsid w:val="00753DEE"/>
    <w:rsid w:val="00754755"/>
    <w:rsid w:val="00757B1B"/>
    <w:rsid w:val="00757CF9"/>
    <w:rsid w:val="00760984"/>
    <w:rsid w:val="00763E4C"/>
    <w:rsid w:val="00764822"/>
    <w:rsid w:val="007660E3"/>
    <w:rsid w:val="00766376"/>
    <w:rsid w:val="0076638B"/>
    <w:rsid w:val="007663E1"/>
    <w:rsid w:val="00767C78"/>
    <w:rsid w:val="00770710"/>
    <w:rsid w:val="00771BB1"/>
    <w:rsid w:val="007722C6"/>
    <w:rsid w:val="00773672"/>
    <w:rsid w:val="00773DCC"/>
    <w:rsid w:val="00774D15"/>
    <w:rsid w:val="00776422"/>
    <w:rsid w:val="00782255"/>
    <w:rsid w:val="0078280B"/>
    <w:rsid w:val="0078301B"/>
    <w:rsid w:val="00783723"/>
    <w:rsid w:val="0078464C"/>
    <w:rsid w:val="00787061"/>
    <w:rsid w:val="00790086"/>
    <w:rsid w:val="00790F3E"/>
    <w:rsid w:val="00795EA9"/>
    <w:rsid w:val="007A5513"/>
    <w:rsid w:val="007A56D1"/>
    <w:rsid w:val="007A587C"/>
    <w:rsid w:val="007A5BAE"/>
    <w:rsid w:val="007A7187"/>
    <w:rsid w:val="007A72FC"/>
    <w:rsid w:val="007A7C40"/>
    <w:rsid w:val="007B1765"/>
    <w:rsid w:val="007B37E9"/>
    <w:rsid w:val="007B3E0B"/>
    <w:rsid w:val="007B41FF"/>
    <w:rsid w:val="007C12B8"/>
    <w:rsid w:val="007C1DB4"/>
    <w:rsid w:val="007C3B07"/>
    <w:rsid w:val="007C61BE"/>
    <w:rsid w:val="007C7A7B"/>
    <w:rsid w:val="007D0C5D"/>
    <w:rsid w:val="007D15D5"/>
    <w:rsid w:val="007D1E00"/>
    <w:rsid w:val="007D40AE"/>
    <w:rsid w:val="007D43C5"/>
    <w:rsid w:val="007D4F9C"/>
    <w:rsid w:val="007D6EFA"/>
    <w:rsid w:val="007D733C"/>
    <w:rsid w:val="007E11DC"/>
    <w:rsid w:val="007E5E9B"/>
    <w:rsid w:val="007E6A7A"/>
    <w:rsid w:val="007E70E6"/>
    <w:rsid w:val="007F10AF"/>
    <w:rsid w:val="007F355B"/>
    <w:rsid w:val="007F5140"/>
    <w:rsid w:val="007F51B8"/>
    <w:rsid w:val="007F5202"/>
    <w:rsid w:val="007F60D3"/>
    <w:rsid w:val="007F6A72"/>
    <w:rsid w:val="007F6E75"/>
    <w:rsid w:val="00800CAD"/>
    <w:rsid w:val="00804565"/>
    <w:rsid w:val="00805036"/>
    <w:rsid w:val="008103E9"/>
    <w:rsid w:val="00812DD6"/>
    <w:rsid w:val="0081322D"/>
    <w:rsid w:val="0081345E"/>
    <w:rsid w:val="0081370E"/>
    <w:rsid w:val="008173B1"/>
    <w:rsid w:val="00820474"/>
    <w:rsid w:val="00822BD0"/>
    <w:rsid w:val="008346F1"/>
    <w:rsid w:val="00834F91"/>
    <w:rsid w:val="008352D0"/>
    <w:rsid w:val="0084346E"/>
    <w:rsid w:val="00845319"/>
    <w:rsid w:val="00845646"/>
    <w:rsid w:val="00845CB6"/>
    <w:rsid w:val="0084631A"/>
    <w:rsid w:val="008475CC"/>
    <w:rsid w:val="00851EDE"/>
    <w:rsid w:val="00853645"/>
    <w:rsid w:val="008546EB"/>
    <w:rsid w:val="0085552F"/>
    <w:rsid w:val="008556B6"/>
    <w:rsid w:val="00855E6E"/>
    <w:rsid w:val="00856DE2"/>
    <w:rsid w:val="00862EF4"/>
    <w:rsid w:val="00866987"/>
    <w:rsid w:val="00873190"/>
    <w:rsid w:val="00873EED"/>
    <w:rsid w:val="008740BB"/>
    <w:rsid w:val="00876E15"/>
    <w:rsid w:val="00877E6A"/>
    <w:rsid w:val="00882BD0"/>
    <w:rsid w:val="00884E4C"/>
    <w:rsid w:val="0088512D"/>
    <w:rsid w:val="008859EF"/>
    <w:rsid w:val="008863AC"/>
    <w:rsid w:val="00890092"/>
    <w:rsid w:val="008910BC"/>
    <w:rsid w:val="00892C63"/>
    <w:rsid w:val="00895E73"/>
    <w:rsid w:val="00896C6A"/>
    <w:rsid w:val="00896D9B"/>
    <w:rsid w:val="008B4589"/>
    <w:rsid w:val="008B59F5"/>
    <w:rsid w:val="008B5B78"/>
    <w:rsid w:val="008B7C3A"/>
    <w:rsid w:val="008C1EA2"/>
    <w:rsid w:val="008C2625"/>
    <w:rsid w:val="008C293F"/>
    <w:rsid w:val="008C433D"/>
    <w:rsid w:val="008C753C"/>
    <w:rsid w:val="008D1718"/>
    <w:rsid w:val="008D205F"/>
    <w:rsid w:val="008D27AA"/>
    <w:rsid w:val="008D2D94"/>
    <w:rsid w:val="008D3FDC"/>
    <w:rsid w:val="008D6408"/>
    <w:rsid w:val="008E04AA"/>
    <w:rsid w:val="008E191C"/>
    <w:rsid w:val="008E1CE9"/>
    <w:rsid w:val="008E30CE"/>
    <w:rsid w:val="008E3C33"/>
    <w:rsid w:val="008E5FDB"/>
    <w:rsid w:val="008E67C6"/>
    <w:rsid w:val="008E7908"/>
    <w:rsid w:val="008F009A"/>
    <w:rsid w:val="008F292D"/>
    <w:rsid w:val="008F508A"/>
    <w:rsid w:val="008F5EE1"/>
    <w:rsid w:val="008F6094"/>
    <w:rsid w:val="008F6630"/>
    <w:rsid w:val="0090307E"/>
    <w:rsid w:val="0090368A"/>
    <w:rsid w:val="009050DD"/>
    <w:rsid w:val="00906723"/>
    <w:rsid w:val="009071CB"/>
    <w:rsid w:val="00914581"/>
    <w:rsid w:val="00915B98"/>
    <w:rsid w:val="0091601B"/>
    <w:rsid w:val="00917C48"/>
    <w:rsid w:val="00917EF3"/>
    <w:rsid w:val="00923DFD"/>
    <w:rsid w:val="00926782"/>
    <w:rsid w:val="0093048D"/>
    <w:rsid w:val="00931DCB"/>
    <w:rsid w:val="0093371A"/>
    <w:rsid w:val="00934D3C"/>
    <w:rsid w:val="009353D0"/>
    <w:rsid w:val="00936F23"/>
    <w:rsid w:val="0093782A"/>
    <w:rsid w:val="009409CA"/>
    <w:rsid w:val="00940BEA"/>
    <w:rsid w:val="00942B82"/>
    <w:rsid w:val="00943A9B"/>
    <w:rsid w:val="00945E07"/>
    <w:rsid w:val="00951EE5"/>
    <w:rsid w:val="00952CC1"/>
    <w:rsid w:val="00954459"/>
    <w:rsid w:val="009564B3"/>
    <w:rsid w:val="00956863"/>
    <w:rsid w:val="00960883"/>
    <w:rsid w:val="009622E1"/>
    <w:rsid w:val="00962979"/>
    <w:rsid w:val="00963D11"/>
    <w:rsid w:val="00964273"/>
    <w:rsid w:val="009651FA"/>
    <w:rsid w:val="0096714E"/>
    <w:rsid w:val="00971D34"/>
    <w:rsid w:val="00973F72"/>
    <w:rsid w:val="00974E04"/>
    <w:rsid w:val="0097530F"/>
    <w:rsid w:val="0097744D"/>
    <w:rsid w:val="00980501"/>
    <w:rsid w:val="0098085E"/>
    <w:rsid w:val="009812F5"/>
    <w:rsid w:val="00981DEC"/>
    <w:rsid w:val="0098780F"/>
    <w:rsid w:val="00987889"/>
    <w:rsid w:val="00987AA3"/>
    <w:rsid w:val="00990C99"/>
    <w:rsid w:val="00994F6A"/>
    <w:rsid w:val="009958BE"/>
    <w:rsid w:val="00996C83"/>
    <w:rsid w:val="00997C72"/>
    <w:rsid w:val="00997F85"/>
    <w:rsid w:val="009A0E00"/>
    <w:rsid w:val="009A115C"/>
    <w:rsid w:val="009A2BA4"/>
    <w:rsid w:val="009A32DC"/>
    <w:rsid w:val="009A424B"/>
    <w:rsid w:val="009A4F4B"/>
    <w:rsid w:val="009B1248"/>
    <w:rsid w:val="009B2BA1"/>
    <w:rsid w:val="009B437A"/>
    <w:rsid w:val="009B54B4"/>
    <w:rsid w:val="009B58DA"/>
    <w:rsid w:val="009B7438"/>
    <w:rsid w:val="009B7A0F"/>
    <w:rsid w:val="009C0DBF"/>
    <w:rsid w:val="009C2565"/>
    <w:rsid w:val="009C2971"/>
    <w:rsid w:val="009C5292"/>
    <w:rsid w:val="009C583C"/>
    <w:rsid w:val="009C5EFC"/>
    <w:rsid w:val="009C63CB"/>
    <w:rsid w:val="009C7FFC"/>
    <w:rsid w:val="009D26F2"/>
    <w:rsid w:val="009D2888"/>
    <w:rsid w:val="009D2D55"/>
    <w:rsid w:val="009D4545"/>
    <w:rsid w:val="009D4BC6"/>
    <w:rsid w:val="009E4C98"/>
    <w:rsid w:val="009E74ED"/>
    <w:rsid w:val="009F1D7E"/>
    <w:rsid w:val="009F321B"/>
    <w:rsid w:val="009F4120"/>
    <w:rsid w:val="009F52A2"/>
    <w:rsid w:val="009F54C7"/>
    <w:rsid w:val="009F6AEB"/>
    <w:rsid w:val="009F79DC"/>
    <w:rsid w:val="00A01D64"/>
    <w:rsid w:val="00A02644"/>
    <w:rsid w:val="00A065D8"/>
    <w:rsid w:val="00A0671A"/>
    <w:rsid w:val="00A13DF5"/>
    <w:rsid w:val="00A16F8A"/>
    <w:rsid w:val="00A170C9"/>
    <w:rsid w:val="00A204F4"/>
    <w:rsid w:val="00A2063A"/>
    <w:rsid w:val="00A20A2E"/>
    <w:rsid w:val="00A227A3"/>
    <w:rsid w:val="00A22868"/>
    <w:rsid w:val="00A237D3"/>
    <w:rsid w:val="00A24C91"/>
    <w:rsid w:val="00A24EA4"/>
    <w:rsid w:val="00A26A4E"/>
    <w:rsid w:val="00A31C9C"/>
    <w:rsid w:val="00A32025"/>
    <w:rsid w:val="00A3315F"/>
    <w:rsid w:val="00A3343B"/>
    <w:rsid w:val="00A33555"/>
    <w:rsid w:val="00A3514B"/>
    <w:rsid w:val="00A365B0"/>
    <w:rsid w:val="00A418C8"/>
    <w:rsid w:val="00A43BB4"/>
    <w:rsid w:val="00A44103"/>
    <w:rsid w:val="00A45991"/>
    <w:rsid w:val="00A50AD0"/>
    <w:rsid w:val="00A50D49"/>
    <w:rsid w:val="00A517B8"/>
    <w:rsid w:val="00A51B98"/>
    <w:rsid w:val="00A54C03"/>
    <w:rsid w:val="00A57E13"/>
    <w:rsid w:val="00A60DEF"/>
    <w:rsid w:val="00A618D3"/>
    <w:rsid w:val="00A641D4"/>
    <w:rsid w:val="00A64972"/>
    <w:rsid w:val="00A6735E"/>
    <w:rsid w:val="00A70DE7"/>
    <w:rsid w:val="00A73C55"/>
    <w:rsid w:val="00A75A53"/>
    <w:rsid w:val="00A76891"/>
    <w:rsid w:val="00A82A9D"/>
    <w:rsid w:val="00A84DC8"/>
    <w:rsid w:val="00A8575B"/>
    <w:rsid w:val="00A85D46"/>
    <w:rsid w:val="00A91137"/>
    <w:rsid w:val="00A9346A"/>
    <w:rsid w:val="00A93C61"/>
    <w:rsid w:val="00AA4E83"/>
    <w:rsid w:val="00AA5EA3"/>
    <w:rsid w:val="00AB001A"/>
    <w:rsid w:val="00AB397E"/>
    <w:rsid w:val="00AB7384"/>
    <w:rsid w:val="00AB77D2"/>
    <w:rsid w:val="00AC0C46"/>
    <w:rsid w:val="00AC0CD2"/>
    <w:rsid w:val="00AC0F01"/>
    <w:rsid w:val="00AC3D80"/>
    <w:rsid w:val="00AC5945"/>
    <w:rsid w:val="00AC5AEA"/>
    <w:rsid w:val="00AD5981"/>
    <w:rsid w:val="00AD7CA1"/>
    <w:rsid w:val="00AE13E4"/>
    <w:rsid w:val="00AE4BD3"/>
    <w:rsid w:val="00AE54F3"/>
    <w:rsid w:val="00AE557F"/>
    <w:rsid w:val="00AE6809"/>
    <w:rsid w:val="00AF0B0C"/>
    <w:rsid w:val="00AF1313"/>
    <w:rsid w:val="00AF1428"/>
    <w:rsid w:val="00AF3A46"/>
    <w:rsid w:val="00AF3A75"/>
    <w:rsid w:val="00AF6E42"/>
    <w:rsid w:val="00AF7BD6"/>
    <w:rsid w:val="00B01302"/>
    <w:rsid w:val="00B01435"/>
    <w:rsid w:val="00B01F75"/>
    <w:rsid w:val="00B03501"/>
    <w:rsid w:val="00B05092"/>
    <w:rsid w:val="00B05B62"/>
    <w:rsid w:val="00B077A1"/>
    <w:rsid w:val="00B10431"/>
    <w:rsid w:val="00B1114A"/>
    <w:rsid w:val="00B11A72"/>
    <w:rsid w:val="00B12D22"/>
    <w:rsid w:val="00B12E2D"/>
    <w:rsid w:val="00B132D3"/>
    <w:rsid w:val="00B13E0B"/>
    <w:rsid w:val="00B15149"/>
    <w:rsid w:val="00B1650F"/>
    <w:rsid w:val="00B2257C"/>
    <w:rsid w:val="00B23121"/>
    <w:rsid w:val="00B24F09"/>
    <w:rsid w:val="00B27D28"/>
    <w:rsid w:val="00B27E81"/>
    <w:rsid w:val="00B30A4C"/>
    <w:rsid w:val="00B31655"/>
    <w:rsid w:val="00B32187"/>
    <w:rsid w:val="00B34570"/>
    <w:rsid w:val="00B3563B"/>
    <w:rsid w:val="00B37475"/>
    <w:rsid w:val="00B377AE"/>
    <w:rsid w:val="00B40404"/>
    <w:rsid w:val="00B408A1"/>
    <w:rsid w:val="00B41219"/>
    <w:rsid w:val="00B421B6"/>
    <w:rsid w:val="00B4221B"/>
    <w:rsid w:val="00B4298E"/>
    <w:rsid w:val="00B434E4"/>
    <w:rsid w:val="00B448DF"/>
    <w:rsid w:val="00B45488"/>
    <w:rsid w:val="00B51682"/>
    <w:rsid w:val="00B552B2"/>
    <w:rsid w:val="00B552DB"/>
    <w:rsid w:val="00B57B5A"/>
    <w:rsid w:val="00B57DB2"/>
    <w:rsid w:val="00B62670"/>
    <w:rsid w:val="00B634EB"/>
    <w:rsid w:val="00B636D3"/>
    <w:rsid w:val="00B64D59"/>
    <w:rsid w:val="00B7131C"/>
    <w:rsid w:val="00B74CCC"/>
    <w:rsid w:val="00B759C1"/>
    <w:rsid w:val="00B809D2"/>
    <w:rsid w:val="00B80F06"/>
    <w:rsid w:val="00B812B3"/>
    <w:rsid w:val="00B81423"/>
    <w:rsid w:val="00B8187C"/>
    <w:rsid w:val="00B820DB"/>
    <w:rsid w:val="00B85B45"/>
    <w:rsid w:val="00B85F99"/>
    <w:rsid w:val="00B90656"/>
    <w:rsid w:val="00B90E9A"/>
    <w:rsid w:val="00B911B8"/>
    <w:rsid w:val="00B93429"/>
    <w:rsid w:val="00B93B43"/>
    <w:rsid w:val="00B9448F"/>
    <w:rsid w:val="00B94EF9"/>
    <w:rsid w:val="00B97CEC"/>
    <w:rsid w:val="00BA2E3A"/>
    <w:rsid w:val="00BA4A5D"/>
    <w:rsid w:val="00BA4F1A"/>
    <w:rsid w:val="00BA62F1"/>
    <w:rsid w:val="00BB09DA"/>
    <w:rsid w:val="00BB0B02"/>
    <w:rsid w:val="00BB2DDE"/>
    <w:rsid w:val="00BB6BB6"/>
    <w:rsid w:val="00BB7D2D"/>
    <w:rsid w:val="00BC1D7F"/>
    <w:rsid w:val="00BC2EE9"/>
    <w:rsid w:val="00BC3A80"/>
    <w:rsid w:val="00BC42A9"/>
    <w:rsid w:val="00BC475C"/>
    <w:rsid w:val="00BC5D70"/>
    <w:rsid w:val="00BC6909"/>
    <w:rsid w:val="00BD025D"/>
    <w:rsid w:val="00BD2688"/>
    <w:rsid w:val="00BD286D"/>
    <w:rsid w:val="00BD3AB8"/>
    <w:rsid w:val="00BD58B0"/>
    <w:rsid w:val="00BD7094"/>
    <w:rsid w:val="00BE1149"/>
    <w:rsid w:val="00BE6C50"/>
    <w:rsid w:val="00BF1BA6"/>
    <w:rsid w:val="00BF3182"/>
    <w:rsid w:val="00BF3191"/>
    <w:rsid w:val="00BF4325"/>
    <w:rsid w:val="00BF54A1"/>
    <w:rsid w:val="00BF5602"/>
    <w:rsid w:val="00BF5F69"/>
    <w:rsid w:val="00BF620C"/>
    <w:rsid w:val="00BF6EEB"/>
    <w:rsid w:val="00BF7656"/>
    <w:rsid w:val="00C00297"/>
    <w:rsid w:val="00C011EE"/>
    <w:rsid w:val="00C0695D"/>
    <w:rsid w:val="00C06D36"/>
    <w:rsid w:val="00C0739D"/>
    <w:rsid w:val="00C1096C"/>
    <w:rsid w:val="00C109E2"/>
    <w:rsid w:val="00C12E5D"/>
    <w:rsid w:val="00C1339A"/>
    <w:rsid w:val="00C13746"/>
    <w:rsid w:val="00C14872"/>
    <w:rsid w:val="00C1500A"/>
    <w:rsid w:val="00C1758C"/>
    <w:rsid w:val="00C229AE"/>
    <w:rsid w:val="00C237F3"/>
    <w:rsid w:val="00C241FA"/>
    <w:rsid w:val="00C25EC7"/>
    <w:rsid w:val="00C26A3E"/>
    <w:rsid w:val="00C26C73"/>
    <w:rsid w:val="00C27721"/>
    <w:rsid w:val="00C34425"/>
    <w:rsid w:val="00C37768"/>
    <w:rsid w:val="00C37826"/>
    <w:rsid w:val="00C379B5"/>
    <w:rsid w:val="00C40000"/>
    <w:rsid w:val="00C40E09"/>
    <w:rsid w:val="00C43702"/>
    <w:rsid w:val="00C446AB"/>
    <w:rsid w:val="00C44A83"/>
    <w:rsid w:val="00C4517B"/>
    <w:rsid w:val="00C4579D"/>
    <w:rsid w:val="00C469F5"/>
    <w:rsid w:val="00C50145"/>
    <w:rsid w:val="00C53954"/>
    <w:rsid w:val="00C61380"/>
    <w:rsid w:val="00C6166A"/>
    <w:rsid w:val="00C621C9"/>
    <w:rsid w:val="00C62F47"/>
    <w:rsid w:val="00C6341F"/>
    <w:rsid w:val="00C64857"/>
    <w:rsid w:val="00C64D22"/>
    <w:rsid w:val="00C65E78"/>
    <w:rsid w:val="00C67597"/>
    <w:rsid w:val="00C71A37"/>
    <w:rsid w:val="00C72DB7"/>
    <w:rsid w:val="00C75743"/>
    <w:rsid w:val="00C75E44"/>
    <w:rsid w:val="00C77315"/>
    <w:rsid w:val="00C777F4"/>
    <w:rsid w:val="00C85211"/>
    <w:rsid w:val="00C90161"/>
    <w:rsid w:val="00C91D06"/>
    <w:rsid w:val="00C91E6F"/>
    <w:rsid w:val="00C9398A"/>
    <w:rsid w:val="00C93C61"/>
    <w:rsid w:val="00C95947"/>
    <w:rsid w:val="00C977C1"/>
    <w:rsid w:val="00CA06A3"/>
    <w:rsid w:val="00CA0761"/>
    <w:rsid w:val="00CA1A6A"/>
    <w:rsid w:val="00CA49E1"/>
    <w:rsid w:val="00CA7A21"/>
    <w:rsid w:val="00CB10C2"/>
    <w:rsid w:val="00CB2A18"/>
    <w:rsid w:val="00CB5781"/>
    <w:rsid w:val="00CC0755"/>
    <w:rsid w:val="00CC17FD"/>
    <w:rsid w:val="00CC212C"/>
    <w:rsid w:val="00CC2176"/>
    <w:rsid w:val="00CC4449"/>
    <w:rsid w:val="00CC4CE1"/>
    <w:rsid w:val="00CC61B5"/>
    <w:rsid w:val="00CC773D"/>
    <w:rsid w:val="00CC7EB0"/>
    <w:rsid w:val="00CD5544"/>
    <w:rsid w:val="00CD613C"/>
    <w:rsid w:val="00CE357C"/>
    <w:rsid w:val="00CE5B5E"/>
    <w:rsid w:val="00CE64C3"/>
    <w:rsid w:val="00CF0623"/>
    <w:rsid w:val="00CF20CC"/>
    <w:rsid w:val="00D05336"/>
    <w:rsid w:val="00D06C76"/>
    <w:rsid w:val="00D0747D"/>
    <w:rsid w:val="00D12732"/>
    <w:rsid w:val="00D12D59"/>
    <w:rsid w:val="00D14874"/>
    <w:rsid w:val="00D203C2"/>
    <w:rsid w:val="00D20415"/>
    <w:rsid w:val="00D21C4C"/>
    <w:rsid w:val="00D266EE"/>
    <w:rsid w:val="00D27474"/>
    <w:rsid w:val="00D27C2F"/>
    <w:rsid w:val="00D34194"/>
    <w:rsid w:val="00D36550"/>
    <w:rsid w:val="00D36A88"/>
    <w:rsid w:val="00D36F57"/>
    <w:rsid w:val="00D374AD"/>
    <w:rsid w:val="00D42E28"/>
    <w:rsid w:val="00D46950"/>
    <w:rsid w:val="00D51994"/>
    <w:rsid w:val="00D536BF"/>
    <w:rsid w:val="00D54A28"/>
    <w:rsid w:val="00D6191E"/>
    <w:rsid w:val="00D62641"/>
    <w:rsid w:val="00D63177"/>
    <w:rsid w:val="00D701BD"/>
    <w:rsid w:val="00D70838"/>
    <w:rsid w:val="00D72201"/>
    <w:rsid w:val="00D7473C"/>
    <w:rsid w:val="00D76697"/>
    <w:rsid w:val="00D831E7"/>
    <w:rsid w:val="00D841E4"/>
    <w:rsid w:val="00D85BB2"/>
    <w:rsid w:val="00D86C17"/>
    <w:rsid w:val="00D93FC4"/>
    <w:rsid w:val="00D951E9"/>
    <w:rsid w:val="00D9727E"/>
    <w:rsid w:val="00D97AD9"/>
    <w:rsid w:val="00DA001E"/>
    <w:rsid w:val="00DA0637"/>
    <w:rsid w:val="00DA123C"/>
    <w:rsid w:val="00DA38B6"/>
    <w:rsid w:val="00DA43CA"/>
    <w:rsid w:val="00DB22DF"/>
    <w:rsid w:val="00DB6042"/>
    <w:rsid w:val="00DB7B91"/>
    <w:rsid w:val="00DC14F7"/>
    <w:rsid w:val="00DC3019"/>
    <w:rsid w:val="00DC4452"/>
    <w:rsid w:val="00DC49C1"/>
    <w:rsid w:val="00DD2362"/>
    <w:rsid w:val="00DD286A"/>
    <w:rsid w:val="00DD2A3D"/>
    <w:rsid w:val="00DD4A1B"/>
    <w:rsid w:val="00DD682D"/>
    <w:rsid w:val="00DE317C"/>
    <w:rsid w:val="00DE494D"/>
    <w:rsid w:val="00DE5913"/>
    <w:rsid w:val="00DE7F96"/>
    <w:rsid w:val="00DF2C29"/>
    <w:rsid w:val="00DF3EC2"/>
    <w:rsid w:val="00DF5886"/>
    <w:rsid w:val="00DF79E5"/>
    <w:rsid w:val="00E00F7D"/>
    <w:rsid w:val="00E02524"/>
    <w:rsid w:val="00E07BD3"/>
    <w:rsid w:val="00E1115C"/>
    <w:rsid w:val="00E12517"/>
    <w:rsid w:val="00E14D2E"/>
    <w:rsid w:val="00E1667B"/>
    <w:rsid w:val="00E17D66"/>
    <w:rsid w:val="00E20060"/>
    <w:rsid w:val="00E21E93"/>
    <w:rsid w:val="00E2585F"/>
    <w:rsid w:val="00E30250"/>
    <w:rsid w:val="00E3505D"/>
    <w:rsid w:val="00E37233"/>
    <w:rsid w:val="00E40479"/>
    <w:rsid w:val="00E47D9A"/>
    <w:rsid w:val="00E5072E"/>
    <w:rsid w:val="00E648C7"/>
    <w:rsid w:val="00E65879"/>
    <w:rsid w:val="00E65D48"/>
    <w:rsid w:val="00E66A97"/>
    <w:rsid w:val="00E70245"/>
    <w:rsid w:val="00E76019"/>
    <w:rsid w:val="00E765BD"/>
    <w:rsid w:val="00E853DD"/>
    <w:rsid w:val="00E858B2"/>
    <w:rsid w:val="00E86863"/>
    <w:rsid w:val="00E9080B"/>
    <w:rsid w:val="00E91389"/>
    <w:rsid w:val="00EA082D"/>
    <w:rsid w:val="00EA144B"/>
    <w:rsid w:val="00EA5690"/>
    <w:rsid w:val="00EA7AB9"/>
    <w:rsid w:val="00EB0A9E"/>
    <w:rsid w:val="00EB20C6"/>
    <w:rsid w:val="00EB2F39"/>
    <w:rsid w:val="00EB4105"/>
    <w:rsid w:val="00EC12CC"/>
    <w:rsid w:val="00EC2AB7"/>
    <w:rsid w:val="00EC2F8F"/>
    <w:rsid w:val="00EC35C5"/>
    <w:rsid w:val="00EC45E1"/>
    <w:rsid w:val="00EC5E20"/>
    <w:rsid w:val="00ED017C"/>
    <w:rsid w:val="00ED0CA8"/>
    <w:rsid w:val="00ED41BF"/>
    <w:rsid w:val="00ED683A"/>
    <w:rsid w:val="00EE1F98"/>
    <w:rsid w:val="00EE1FD4"/>
    <w:rsid w:val="00EE32CE"/>
    <w:rsid w:val="00EE5894"/>
    <w:rsid w:val="00EE64FA"/>
    <w:rsid w:val="00EE7C77"/>
    <w:rsid w:val="00EF5EC8"/>
    <w:rsid w:val="00EF622F"/>
    <w:rsid w:val="00F03A6A"/>
    <w:rsid w:val="00F05BB3"/>
    <w:rsid w:val="00F12F35"/>
    <w:rsid w:val="00F20B3B"/>
    <w:rsid w:val="00F2548A"/>
    <w:rsid w:val="00F25B02"/>
    <w:rsid w:val="00F264C6"/>
    <w:rsid w:val="00F27E61"/>
    <w:rsid w:val="00F333C1"/>
    <w:rsid w:val="00F34630"/>
    <w:rsid w:val="00F34E25"/>
    <w:rsid w:val="00F365EA"/>
    <w:rsid w:val="00F37962"/>
    <w:rsid w:val="00F44CFE"/>
    <w:rsid w:val="00F4555D"/>
    <w:rsid w:val="00F46085"/>
    <w:rsid w:val="00F47CBF"/>
    <w:rsid w:val="00F5289F"/>
    <w:rsid w:val="00F53E9E"/>
    <w:rsid w:val="00F55984"/>
    <w:rsid w:val="00F56FD2"/>
    <w:rsid w:val="00F61598"/>
    <w:rsid w:val="00F66165"/>
    <w:rsid w:val="00F67C52"/>
    <w:rsid w:val="00F705BC"/>
    <w:rsid w:val="00F74710"/>
    <w:rsid w:val="00F77809"/>
    <w:rsid w:val="00F815DF"/>
    <w:rsid w:val="00F817B3"/>
    <w:rsid w:val="00F83798"/>
    <w:rsid w:val="00F83D3B"/>
    <w:rsid w:val="00F87CE8"/>
    <w:rsid w:val="00F917A6"/>
    <w:rsid w:val="00F93952"/>
    <w:rsid w:val="00F94261"/>
    <w:rsid w:val="00F956E9"/>
    <w:rsid w:val="00F95B28"/>
    <w:rsid w:val="00F96E21"/>
    <w:rsid w:val="00F97AD6"/>
    <w:rsid w:val="00FA05E3"/>
    <w:rsid w:val="00FA47F1"/>
    <w:rsid w:val="00FB4A59"/>
    <w:rsid w:val="00FB55F1"/>
    <w:rsid w:val="00FB5834"/>
    <w:rsid w:val="00FB69A5"/>
    <w:rsid w:val="00FC0A5D"/>
    <w:rsid w:val="00FC5745"/>
    <w:rsid w:val="00FC75BC"/>
    <w:rsid w:val="00FC7E4A"/>
    <w:rsid w:val="00FD39DB"/>
    <w:rsid w:val="00FD51E9"/>
    <w:rsid w:val="00FD5E4E"/>
    <w:rsid w:val="00FD7324"/>
    <w:rsid w:val="00FE072E"/>
    <w:rsid w:val="00FE1906"/>
    <w:rsid w:val="00FE1DEB"/>
    <w:rsid w:val="00FF14B7"/>
    <w:rsid w:val="00FF35DD"/>
    <w:rsid w:val="00FF4808"/>
    <w:rsid w:val="00FF5CA2"/>
    <w:rsid w:val="00FF6E8E"/>
  </w:rsids>
  <m:mathPr>
    <m:mathFont m:val="Cambria Math"/>
    <m:brkBin m:val="before"/>
    <m:brkBinSub m:val="--"/>
    <m:smallFrac/>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43DC94D5"/>
  <w15:chartTrackingRefBased/>
  <w15:docId w15:val="{3EED42AC-6478-4E0B-9872-8635A713CDE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Calibri" w:eastAsia="Times New Roman" w:hAnsi="Calibri" w:cs="Arial"/>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72CE2"/>
    <w:rPr>
      <w:rFonts w:ascii="Times New Roman" w:hAnsi="Times New Roman" w:cs="Times New Roman"/>
      <w:sz w:val="24"/>
      <w:szCs w:val="24"/>
      <w:lang w:eastAsia="en-GB"/>
    </w:rPr>
  </w:style>
  <w:style w:type="paragraph" w:styleId="Heading1">
    <w:name w:val="heading 1"/>
    <w:next w:val="Normal"/>
    <w:link w:val="Heading1Char"/>
    <w:uiPriority w:val="9"/>
    <w:qFormat/>
    <w:rsid w:val="003F56FE"/>
    <w:pPr>
      <w:keepNext/>
      <w:keepLines/>
      <w:spacing w:line="259" w:lineRule="auto"/>
      <w:ind w:left="10" w:right="59" w:hanging="10"/>
      <w:jc w:val="center"/>
      <w:outlineLvl w:val="0"/>
    </w:pPr>
    <w:rPr>
      <w:rFonts w:eastAsia="Calibri" w:cs="Times New Roman"/>
      <w:b/>
      <w:color w:val="000000"/>
      <w:sz w:val="22"/>
      <w:szCs w:val="22"/>
      <w:lang w:eastAsia="en-GB"/>
    </w:rPr>
  </w:style>
  <w:style w:type="paragraph" w:styleId="Heading2">
    <w:name w:val="heading 2"/>
    <w:next w:val="Normal"/>
    <w:link w:val="Heading2Char"/>
    <w:uiPriority w:val="9"/>
    <w:unhideWhenUsed/>
    <w:qFormat/>
    <w:rsid w:val="003F56FE"/>
    <w:pPr>
      <w:keepNext/>
      <w:keepLines/>
      <w:spacing w:after="97" w:line="259" w:lineRule="auto"/>
      <w:ind w:left="10" w:hanging="10"/>
      <w:outlineLvl w:val="1"/>
    </w:pPr>
    <w:rPr>
      <w:rFonts w:eastAsia="Calibri" w:cs="Times New Roman"/>
      <w:b/>
      <w:color w:val="538135"/>
      <w:sz w:val="22"/>
      <w:szCs w:val="22"/>
      <w:lang w:eastAsia="en-GB"/>
    </w:rPr>
  </w:style>
  <w:style w:type="paragraph" w:styleId="Heading3">
    <w:name w:val="heading 3"/>
    <w:next w:val="Normal"/>
    <w:link w:val="Heading3Char"/>
    <w:uiPriority w:val="9"/>
    <w:unhideWhenUsed/>
    <w:qFormat/>
    <w:rsid w:val="003F56FE"/>
    <w:pPr>
      <w:keepNext/>
      <w:keepLines/>
      <w:spacing w:after="97" w:line="259" w:lineRule="auto"/>
      <w:ind w:left="716" w:hanging="10"/>
      <w:outlineLvl w:val="2"/>
    </w:pPr>
    <w:rPr>
      <w:rFonts w:eastAsia="Calibri" w:cs="Times New Roman"/>
      <w:color w:val="538135"/>
      <w:sz w:val="22"/>
      <w:szCs w:val="22"/>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uiPriority w:val="9"/>
    <w:rsid w:val="003F56FE"/>
    <w:rPr>
      <w:rFonts w:eastAsia="Calibri" w:cs="Times New Roman"/>
      <w:b/>
      <w:color w:val="000000"/>
      <w:sz w:val="22"/>
      <w:szCs w:val="22"/>
      <w:lang w:bidi="ar-SA"/>
    </w:rPr>
  </w:style>
  <w:style w:type="character" w:customStyle="1" w:styleId="Heading2Char">
    <w:name w:val="Heading 2 Char"/>
    <w:link w:val="Heading2"/>
    <w:rsid w:val="003F56FE"/>
    <w:rPr>
      <w:rFonts w:eastAsia="Calibri" w:cs="Times New Roman"/>
      <w:b/>
      <w:color w:val="538135"/>
      <w:sz w:val="22"/>
      <w:szCs w:val="22"/>
      <w:lang w:bidi="ar-SA"/>
    </w:rPr>
  </w:style>
  <w:style w:type="character" w:customStyle="1" w:styleId="Heading3Char">
    <w:name w:val="Heading 3 Char"/>
    <w:link w:val="Heading3"/>
    <w:uiPriority w:val="9"/>
    <w:rsid w:val="003F56FE"/>
    <w:rPr>
      <w:rFonts w:eastAsia="Calibri" w:cs="Times New Roman"/>
      <w:color w:val="538135"/>
      <w:sz w:val="22"/>
      <w:szCs w:val="22"/>
      <w:lang w:bidi="ar-SA"/>
    </w:rPr>
  </w:style>
  <w:style w:type="table" w:customStyle="1" w:styleId="TableGrid">
    <w:name w:val="TableGrid"/>
    <w:rsid w:val="003F56FE"/>
    <w:rPr>
      <w:sz w:val="22"/>
      <w:szCs w:val="22"/>
    </w:rPr>
    <w:tblPr>
      <w:tblCellMar>
        <w:top w:w="0" w:type="dxa"/>
        <w:left w:w="0" w:type="dxa"/>
        <w:bottom w:w="0" w:type="dxa"/>
        <w:right w:w="0" w:type="dxa"/>
      </w:tblCellMar>
    </w:tblPr>
  </w:style>
  <w:style w:type="paragraph" w:styleId="Header">
    <w:name w:val="header"/>
    <w:basedOn w:val="Normal"/>
    <w:link w:val="HeaderChar"/>
    <w:uiPriority w:val="99"/>
    <w:unhideWhenUsed/>
    <w:rsid w:val="004C5E01"/>
    <w:pPr>
      <w:tabs>
        <w:tab w:val="center" w:pos="4680"/>
        <w:tab w:val="right" w:pos="9360"/>
      </w:tabs>
    </w:pPr>
  </w:style>
  <w:style w:type="character" w:customStyle="1" w:styleId="HeaderChar">
    <w:name w:val="Header Char"/>
    <w:link w:val="Header"/>
    <w:uiPriority w:val="99"/>
    <w:rsid w:val="004C5E01"/>
    <w:rPr>
      <w:rFonts w:ascii="Calibri" w:eastAsia="Calibri" w:hAnsi="Calibri" w:cs="Calibri"/>
      <w:color w:val="000000"/>
    </w:rPr>
  </w:style>
  <w:style w:type="paragraph" w:styleId="ListParagraph">
    <w:name w:val="List Paragraph"/>
    <w:aliases w:val="Akapit z listą BS,Bullet1,Bullets,Citation List,Ha,List Paragraph (numbered (a)),List Paragraph1,List_Paragraph,Liste 1,Main numbered paragraph,Multilevel para_II,NUMBERED PARAGRAPH,Numbered List Paragraph,NumberedParas,References,본문(내용)"/>
    <w:basedOn w:val="Normal"/>
    <w:link w:val="ListParagraphChar"/>
    <w:uiPriority w:val="34"/>
    <w:qFormat/>
    <w:rsid w:val="00A170C9"/>
    <w:pPr>
      <w:ind w:left="720"/>
      <w:contextualSpacing/>
    </w:pPr>
    <w:rPr>
      <w:sz w:val="20"/>
      <w:szCs w:val="20"/>
      <w:lang w:val="x-none" w:eastAsia="x-none"/>
    </w:rPr>
  </w:style>
  <w:style w:type="table" w:customStyle="1" w:styleId="TableGrid1">
    <w:name w:val="Table Grid1"/>
    <w:basedOn w:val="TableNormal"/>
    <w:next w:val="TableGrid0"/>
    <w:uiPriority w:val="39"/>
    <w:rsid w:val="00331114"/>
    <w:rPr>
      <w:rFonts w:eastAsia="Calibri"/>
      <w:szCs w:val="28"/>
      <w:lang w:bidi="th-TH"/>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0">
    <w:name w:val="Table Grid"/>
    <w:basedOn w:val="TableNormal"/>
    <w:uiPriority w:val="39"/>
    <w:rsid w:val="0033111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aliases w:val="Boston 10,FOOTNOTES,Font: Geneva 9,Footnote,Footnote Text Char Char,Footnote Text Char1,Footnote Text Char1 Char Char,Footnote Text Char2 Char,Footnote text,Geneva 9,Texto nota pie Car,f,fn,footnote text,ft,single space,text,ALTS FOOTNOTE"/>
    <w:basedOn w:val="Normal"/>
    <w:link w:val="FootnoteTextChar"/>
    <w:uiPriority w:val="99"/>
    <w:unhideWhenUsed/>
    <w:qFormat/>
    <w:rsid w:val="00195D2C"/>
    <w:rPr>
      <w:rFonts w:cs="Arial"/>
      <w:sz w:val="20"/>
      <w:szCs w:val="20"/>
    </w:rPr>
  </w:style>
  <w:style w:type="character" w:customStyle="1" w:styleId="FootnoteTextChar">
    <w:name w:val="Footnote Text Char"/>
    <w:aliases w:val="Boston 10 Char,FOOTNOTES Char,Font: Geneva 9 Char,Footnote Char,Footnote Text Char Char Char,Footnote Text Char1 Char,Footnote Text Char1 Char Char Char,Footnote Text Char2 Char Char,Footnote text Char,Geneva 9 Char,f Char,fn Char"/>
    <w:link w:val="FootnoteText"/>
    <w:uiPriority w:val="99"/>
    <w:qFormat/>
    <w:rsid w:val="00195D2C"/>
    <w:rPr>
      <w:rFonts w:eastAsia="Calibri"/>
      <w:sz w:val="20"/>
      <w:szCs w:val="20"/>
    </w:rPr>
  </w:style>
  <w:style w:type="character" w:styleId="FootnoteReference">
    <w:name w:val="footnote reference"/>
    <w:aliases w:val="ftref,fr,16 Point,Superscript 6 Point,BVI fnr,Carattere Char Carattere Carattere Char Carattere Char Carattere Char Char Char Char Char Char,ftref Char,16 Point Char Char,BVI,Car Car Char Car Char Car Car Char Car Char Char,Ref,SUPERS"/>
    <w:link w:val="CarattereCharCarattereCarattereCharCarattereCharCarattereCharCharCharCharChar"/>
    <w:uiPriority w:val="99"/>
    <w:unhideWhenUsed/>
    <w:qFormat/>
    <w:rsid w:val="00195D2C"/>
    <w:rPr>
      <w:vertAlign w:val="superscript"/>
    </w:rPr>
  </w:style>
  <w:style w:type="paragraph" w:customStyle="1" w:styleId="CarattereCharCarattereCarattereCharCarattereCharCarattereCharCharCharCharChar">
    <w:name w:val="Carattere Char Carattere Carattere Char Carattere Char Carattere Char Char Char Char Char"/>
    <w:aliases w:val="Footnote Reference Char Char Char Char Char Char Char Char Char Char Char Char Char Char Char Char Char,footnote number Char Char"/>
    <w:basedOn w:val="Normal"/>
    <w:link w:val="FootnoteReference"/>
    <w:uiPriority w:val="99"/>
    <w:rsid w:val="00195D2C"/>
    <w:pPr>
      <w:spacing w:before="120" w:after="160" w:line="240" w:lineRule="exact"/>
    </w:pPr>
    <w:rPr>
      <w:rFonts w:cs="Arial"/>
      <w:vertAlign w:val="superscript"/>
    </w:rPr>
  </w:style>
  <w:style w:type="paragraph" w:styleId="BalloonText">
    <w:name w:val="Balloon Text"/>
    <w:basedOn w:val="Normal"/>
    <w:link w:val="BalloonTextChar"/>
    <w:uiPriority w:val="99"/>
    <w:semiHidden/>
    <w:unhideWhenUsed/>
    <w:rsid w:val="00B64D59"/>
    <w:rPr>
      <w:rFonts w:ascii="Segoe UI" w:hAnsi="Segoe UI" w:cs="Segoe UI"/>
      <w:sz w:val="18"/>
      <w:szCs w:val="18"/>
    </w:rPr>
  </w:style>
  <w:style w:type="character" w:customStyle="1" w:styleId="BalloonTextChar">
    <w:name w:val="Balloon Text Char"/>
    <w:link w:val="BalloonText"/>
    <w:uiPriority w:val="99"/>
    <w:semiHidden/>
    <w:rsid w:val="00B64D59"/>
    <w:rPr>
      <w:rFonts w:ascii="Segoe UI" w:eastAsia="Calibri" w:hAnsi="Segoe UI" w:cs="Segoe UI"/>
      <w:color w:val="000000"/>
      <w:sz w:val="18"/>
      <w:szCs w:val="18"/>
    </w:rPr>
  </w:style>
  <w:style w:type="table" w:customStyle="1" w:styleId="TableGrid11">
    <w:name w:val="Table Grid11"/>
    <w:basedOn w:val="TableNormal"/>
    <w:next w:val="TableGrid0"/>
    <w:uiPriority w:val="39"/>
    <w:rsid w:val="00B93429"/>
    <w:rPr>
      <w:rFonts w:eastAsia="Calibri"/>
      <w:szCs w:val="28"/>
      <w:lang w:bidi="th-TH"/>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Akapit z listą BS Char,Bullet1 Char,Bullets Char,Citation List Char,Ha Char,List Paragraph (numbered (a)) Char,List Paragraph1 Char,List_Paragraph Char,Liste 1 Char,Main numbered paragraph Char,Multilevel para_II Char,References Char"/>
    <w:link w:val="ListParagraph"/>
    <w:uiPriority w:val="34"/>
    <w:qFormat/>
    <w:rsid w:val="003D4CB3"/>
    <w:rPr>
      <w:rFonts w:ascii="Calibri" w:eastAsia="Calibri" w:hAnsi="Calibri" w:cs="Calibri"/>
      <w:color w:val="000000"/>
    </w:rPr>
  </w:style>
  <w:style w:type="paragraph" w:styleId="CommentText">
    <w:name w:val="annotation text"/>
    <w:basedOn w:val="Normal"/>
    <w:link w:val="CommentTextChar"/>
    <w:uiPriority w:val="99"/>
    <w:unhideWhenUsed/>
    <w:rsid w:val="00B97CEC"/>
    <w:rPr>
      <w:sz w:val="20"/>
      <w:szCs w:val="20"/>
    </w:rPr>
  </w:style>
  <w:style w:type="character" w:customStyle="1" w:styleId="CommentTextChar">
    <w:name w:val="Comment Text Char"/>
    <w:link w:val="CommentText"/>
    <w:uiPriority w:val="99"/>
    <w:rsid w:val="00B97CEC"/>
    <w:rPr>
      <w:rFonts w:ascii="Calibri" w:eastAsia="Calibri" w:hAnsi="Calibri" w:cs="Calibri"/>
      <w:color w:val="000000"/>
      <w:sz w:val="20"/>
      <w:szCs w:val="20"/>
    </w:rPr>
  </w:style>
  <w:style w:type="character" w:styleId="Hyperlink">
    <w:name w:val="Hyperlink"/>
    <w:uiPriority w:val="99"/>
    <w:unhideWhenUsed/>
    <w:rsid w:val="000B14B4"/>
    <w:rPr>
      <w:color w:val="0563C1"/>
      <w:u w:val="single"/>
    </w:rPr>
  </w:style>
  <w:style w:type="paragraph" w:customStyle="1" w:styleId="Default">
    <w:name w:val="Default"/>
    <w:rsid w:val="000B14B4"/>
    <w:pPr>
      <w:autoSpaceDE w:val="0"/>
      <w:autoSpaceDN w:val="0"/>
      <w:adjustRightInd w:val="0"/>
    </w:pPr>
    <w:rPr>
      <w:rFonts w:ascii="Times New Roman" w:eastAsia="Calibri" w:hAnsi="Times New Roman" w:cs="Times New Roman"/>
      <w:color w:val="000000"/>
      <w:sz w:val="24"/>
      <w:szCs w:val="24"/>
    </w:rPr>
  </w:style>
  <w:style w:type="character" w:styleId="UnresolvedMention">
    <w:name w:val="Unresolved Mention"/>
    <w:uiPriority w:val="99"/>
    <w:semiHidden/>
    <w:unhideWhenUsed/>
    <w:rsid w:val="00021463"/>
    <w:rPr>
      <w:color w:val="605E5C"/>
      <w:shd w:val="clear" w:color="auto" w:fill="E1DFDD"/>
    </w:rPr>
  </w:style>
  <w:style w:type="character" w:styleId="FollowedHyperlink">
    <w:name w:val="FollowedHyperlink"/>
    <w:uiPriority w:val="99"/>
    <w:semiHidden/>
    <w:unhideWhenUsed/>
    <w:rsid w:val="000213B7"/>
    <w:rPr>
      <w:color w:val="954F72"/>
      <w:u w:val="single"/>
    </w:rPr>
  </w:style>
  <w:style w:type="paragraph" w:styleId="Title">
    <w:name w:val="Title"/>
    <w:basedOn w:val="Normal"/>
    <w:next w:val="Normal"/>
    <w:link w:val="TitleChar"/>
    <w:uiPriority w:val="10"/>
    <w:qFormat/>
    <w:rsid w:val="00800CAD"/>
    <w:pPr>
      <w:contextualSpacing/>
    </w:pPr>
    <w:rPr>
      <w:rFonts w:ascii="Calibri Light" w:hAnsi="Calibri Light"/>
      <w:spacing w:val="-10"/>
      <w:kern w:val="28"/>
      <w:sz w:val="56"/>
      <w:szCs w:val="56"/>
    </w:rPr>
  </w:style>
  <w:style w:type="character" w:customStyle="1" w:styleId="TitleChar">
    <w:name w:val="Title Char"/>
    <w:link w:val="Title"/>
    <w:uiPriority w:val="10"/>
    <w:rsid w:val="00800CAD"/>
    <w:rPr>
      <w:rFonts w:ascii="Calibri Light" w:eastAsia="Times New Roman" w:hAnsi="Calibri Light" w:cs="Times New Roman"/>
      <w:spacing w:val="-10"/>
      <w:kern w:val="28"/>
      <w:sz w:val="56"/>
      <w:szCs w:val="56"/>
    </w:rPr>
  </w:style>
  <w:style w:type="paragraph" w:customStyle="1" w:styleId="AStandard">
    <w:name w:val="A Standard"/>
    <w:qFormat/>
    <w:rsid w:val="00D0747D"/>
    <w:pPr>
      <w:numPr>
        <w:numId w:val="5"/>
      </w:numPr>
      <w:spacing w:before="120" w:after="120"/>
      <w:jc w:val="both"/>
    </w:pPr>
    <w:rPr>
      <w:rFonts w:eastAsia="Calibri" w:cs="Times New Roman"/>
      <w:sz w:val="22"/>
      <w:szCs w:val="22"/>
      <w:lang w:eastAsia="ko-KR"/>
    </w:rPr>
  </w:style>
  <w:style w:type="character" w:styleId="CommentReference">
    <w:name w:val="annotation reference"/>
    <w:unhideWhenUsed/>
    <w:rsid w:val="00A57E13"/>
    <w:rPr>
      <w:sz w:val="16"/>
      <w:szCs w:val="16"/>
    </w:rPr>
  </w:style>
  <w:style w:type="paragraph" w:styleId="CommentSubject">
    <w:name w:val="annotation subject"/>
    <w:basedOn w:val="CommentText"/>
    <w:next w:val="CommentText"/>
    <w:link w:val="CommentSubjectChar"/>
    <w:uiPriority w:val="99"/>
    <w:semiHidden/>
    <w:unhideWhenUsed/>
    <w:rsid w:val="00A57E13"/>
    <w:rPr>
      <w:b/>
      <w:bCs/>
    </w:rPr>
  </w:style>
  <w:style w:type="character" w:customStyle="1" w:styleId="CommentSubjectChar">
    <w:name w:val="Comment Subject Char"/>
    <w:link w:val="CommentSubject"/>
    <w:uiPriority w:val="99"/>
    <w:semiHidden/>
    <w:rsid w:val="00A57E13"/>
    <w:rPr>
      <w:rFonts w:ascii="Calibri" w:eastAsia="Calibri" w:hAnsi="Calibri" w:cs="Calibri"/>
      <w:b/>
      <w:bCs/>
      <w:color w:val="000000"/>
      <w:sz w:val="20"/>
      <w:szCs w:val="20"/>
    </w:rPr>
  </w:style>
  <w:style w:type="paragraph" w:customStyle="1" w:styleId="16PointChar">
    <w:name w:val="16 Point Char"/>
    <w:aliases w:val="BVI fnr Char,Footnote Reference Number Char,Normal + Font:9 Point Char,Superscript 3 Point Times Char,Superscript 6 Point Char"/>
    <w:basedOn w:val="Normal"/>
    <w:next w:val="Normal"/>
    <w:uiPriority w:val="99"/>
    <w:rsid w:val="006817F8"/>
    <w:pPr>
      <w:spacing w:after="160" w:line="240" w:lineRule="exact"/>
    </w:pPr>
    <w:rPr>
      <w:sz w:val="20"/>
      <w:szCs w:val="20"/>
      <w:vertAlign w:val="superscript"/>
      <w:lang w:eastAsia="ko-KR"/>
    </w:rPr>
  </w:style>
  <w:style w:type="paragraph" w:styleId="IntenseQuote">
    <w:name w:val="Intense Quote"/>
    <w:basedOn w:val="Normal"/>
    <w:next w:val="Normal"/>
    <w:link w:val="IntenseQuoteChar"/>
    <w:uiPriority w:val="30"/>
    <w:qFormat/>
    <w:rsid w:val="00BF620C"/>
    <w:pPr>
      <w:widowControl w:val="0"/>
      <w:pBdr>
        <w:top w:val="single" w:sz="4" w:space="10" w:color="5B9BD5"/>
        <w:bottom w:val="single" w:sz="4" w:space="10" w:color="5B9BD5"/>
      </w:pBdr>
      <w:autoSpaceDE w:val="0"/>
      <w:autoSpaceDN w:val="0"/>
      <w:adjustRightInd w:val="0"/>
      <w:spacing w:before="360" w:after="360"/>
      <w:ind w:left="864" w:right="864"/>
      <w:jc w:val="center"/>
    </w:pPr>
    <w:rPr>
      <w:rFonts w:ascii="Arial" w:hAnsi="Arial" w:cs="Arial"/>
      <w:i/>
      <w:iCs/>
      <w:color w:val="FF0000"/>
      <w:lang w:eastAsia="ko-KR"/>
    </w:rPr>
  </w:style>
  <w:style w:type="character" w:customStyle="1" w:styleId="IntenseQuoteChar">
    <w:name w:val="Intense Quote Char"/>
    <w:link w:val="IntenseQuote"/>
    <w:uiPriority w:val="30"/>
    <w:rsid w:val="00BF620C"/>
    <w:rPr>
      <w:rFonts w:ascii="Arial" w:eastAsia="Times New Roman" w:hAnsi="Arial" w:cs="Arial"/>
      <w:i/>
      <w:iCs/>
      <w:color w:val="FF0000"/>
      <w:sz w:val="24"/>
      <w:szCs w:val="24"/>
      <w:lang w:eastAsia="ko-KR"/>
    </w:rPr>
  </w:style>
  <w:style w:type="paragraph" w:styleId="NormalWeb">
    <w:name w:val="Normal (Web)"/>
    <w:basedOn w:val="Normal"/>
    <w:uiPriority w:val="99"/>
    <w:semiHidden/>
    <w:unhideWhenUsed/>
    <w:rsid w:val="001328F5"/>
    <w:pPr>
      <w:spacing w:before="100" w:beforeAutospacing="1" w:after="100" w:afterAutospacing="1"/>
    </w:pPr>
  </w:style>
  <w:style w:type="paragraph" w:customStyle="1" w:styleId="FNRefeCharChar">
    <w:name w:val="FNRefe Char Char"/>
    <w:aliases w:val=" BVI fnr Car Car Car Car Char Char Char Char Char, BVI fnr Car Car Char Char Char,4_G,BVI fnr Car Car Car Car Char Char Char Char Char,BVI fnr Car Car Char Char Char,BVI fnr Car Char Char Char,BVI fnr Char Char,BVI fnr Char Char Char"/>
    <w:basedOn w:val="Normal"/>
    <w:uiPriority w:val="99"/>
    <w:rsid w:val="009071CB"/>
    <w:pPr>
      <w:spacing w:line="240" w:lineRule="exact"/>
    </w:pPr>
    <w:rPr>
      <w:rFonts w:cs="Arial"/>
      <w:vertAlign w:val="superscript"/>
    </w:rPr>
  </w:style>
  <w:style w:type="paragraph" w:customStyle="1" w:styleId="Normal0">
    <w:name w:val="Normal_0"/>
    <w:qFormat/>
    <w:rsid w:val="00142AD3"/>
    <w:pPr>
      <w:spacing w:after="160" w:line="259" w:lineRule="auto"/>
    </w:pPr>
    <w:rPr>
      <w:rFonts w:eastAsia="Calibri"/>
      <w:sz w:val="22"/>
      <w:szCs w:val="22"/>
    </w:rPr>
  </w:style>
  <w:style w:type="paragraph" w:customStyle="1" w:styleId="ModelNrmlSingle">
    <w:name w:val="ModelNrmlSingle"/>
    <w:basedOn w:val="Normal"/>
    <w:link w:val="ModelNrmlSingleChar"/>
    <w:rsid w:val="00142AD3"/>
    <w:pPr>
      <w:spacing w:after="240"/>
      <w:ind w:firstLine="720"/>
    </w:pPr>
    <w:rPr>
      <w:sz w:val="20"/>
      <w:szCs w:val="20"/>
      <w:lang w:val="x-none" w:eastAsia="x-none"/>
    </w:rPr>
  </w:style>
  <w:style w:type="character" w:customStyle="1" w:styleId="ModelNrmlSingleChar">
    <w:name w:val="ModelNrmlSingle Char"/>
    <w:link w:val="ModelNrmlSingle"/>
    <w:rsid w:val="00142AD3"/>
    <w:rPr>
      <w:rFonts w:ascii="Times New Roman" w:eastAsia="Times New Roman" w:hAnsi="Times New Roman" w:cs="Times New Roman"/>
      <w:szCs w:val="20"/>
    </w:rPr>
  </w:style>
  <w:style w:type="paragraph" w:styleId="Revision">
    <w:name w:val="Revision"/>
    <w:hidden/>
    <w:uiPriority w:val="99"/>
    <w:semiHidden/>
    <w:rsid w:val="008E1CE9"/>
    <w:rPr>
      <w:rFonts w:eastAsia="Calibri" w:cs="Calibri"/>
      <w:color w:val="000000"/>
      <w:sz w:val="22"/>
      <w:szCs w:val="22"/>
    </w:rPr>
  </w:style>
  <w:style w:type="paragraph" w:customStyle="1" w:styleId="BVIfnrCarCar">
    <w:name w:val="BVI fnr Car Car"/>
    <w:aliases w:val="BVI fnr Car,BVI fnr Car Car Car Car,BVI fnr Car Car Car Car Char Car Char Char"/>
    <w:basedOn w:val="Normal"/>
    <w:autoRedefine/>
    <w:uiPriority w:val="99"/>
    <w:rsid w:val="004F11A1"/>
    <w:pPr>
      <w:widowControl w:val="0"/>
      <w:autoSpaceDE w:val="0"/>
      <w:autoSpaceDN w:val="0"/>
      <w:adjustRightInd w:val="0"/>
    </w:pPr>
    <w:rPr>
      <w:rFonts w:cs="Arial"/>
      <w:vertAlign w:val="superscript"/>
    </w:rPr>
  </w:style>
  <w:style w:type="paragraph" w:styleId="NoSpacing">
    <w:name w:val="No Spacing"/>
    <w:uiPriority w:val="1"/>
    <w:qFormat/>
    <w:rsid w:val="00F66165"/>
    <w:rPr>
      <w:rFonts w:ascii="Times New Roman" w:hAnsi="Times New Roman" w:cs="Times New Roman"/>
      <w:sz w:val="24"/>
      <w:szCs w:val="24"/>
      <w:lang w:eastAsia="en-GB"/>
    </w:rPr>
  </w:style>
  <w:style w:type="table" w:customStyle="1" w:styleId="TableGrid2">
    <w:name w:val="Table Grid2"/>
    <w:basedOn w:val="TableNormal"/>
    <w:next w:val="TableGrid0"/>
    <w:uiPriority w:val="39"/>
    <w:rsid w:val="00A50D49"/>
    <w:rPr>
      <w:rFonts w:eastAsia="Calibr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F03A6A"/>
    <w:pPr>
      <w:spacing w:before="240"/>
      <w:ind w:left="0" w:right="0" w:firstLine="0"/>
      <w:jc w:val="left"/>
      <w:outlineLvl w:val="9"/>
    </w:pPr>
    <w:rPr>
      <w:rFonts w:ascii="Calibri Light" w:eastAsia="Times New Roman" w:hAnsi="Calibri Light"/>
      <w:b w:val="0"/>
      <w:color w:val="2F5496"/>
      <w:sz w:val="32"/>
      <w:szCs w:val="32"/>
      <w:lang w:eastAsia="en-US"/>
    </w:rPr>
  </w:style>
  <w:style w:type="paragraph" w:styleId="TOC1">
    <w:name w:val="toc 1"/>
    <w:basedOn w:val="Normal"/>
    <w:next w:val="Normal"/>
    <w:autoRedefine/>
    <w:uiPriority w:val="39"/>
    <w:unhideWhenUsed/>
    <w:rsid w:val="00F03A6A"/>
  </w:style>
  <w:style w:type="paragraph" w:styleId="TOC3">
    <w:name w:val="toc 3"/>
    <w:basedOn w:val="Normal"/>
    <w:next w:val="Normal"/>
    <w:autoRedefine/>
    <w:uiPriority w:val="39"/>
    <w:unhideWhenUsed/>
    <w:rsid w:val="00F03A6A"/>
    <w:pPr>
      <w:ind w:left="440"/>
    </w:pPr>
  </w:style>
  <w:style w:type="paragraph" w:styleId="TOC2">
    <w:name w:val="toc 2"/>
    <w:basedOn w:val="Normal"/>
    <w:next w:val="Normal"/>
    <w:autoRedefine/>
    <w:uiPriority w:val="39"/>
    <w:unhideWhenUsed/>
    <w:rsid w:val="00F03A6A"/>
    <w:pPr>
      <w:ind w:left="220"/>
    </w:pPr>
  </w:style>
  <w:style w:type="paragraph" w:styleId="Footer">
    <w:name w:val="footer"/>
    <w:basedOn w:val="Normal"/>
    <w:link w:val="FooterChar"/>
    <w:uiPriority w:val="99"/>
    <w:unhideWhenUsed/>
    <w:rsid w:val="00845646"/>
    <w:pPr>
      <w:tabs>
        <w:tab w:val="center" w:pos="4680"/>
        <w:tab w:val="right" w:pos="9360"/>
      </w:tabs>
    </w:pPr>
  </w:style>
  <w:style w:type="character" w:customStyle="1" w:styleId="FooterChar">
    <w:name w:val="Footer Char"/>
    <w:link w:val="Footer"/>
    <w:uiPriority w:val="99"/>
    <w:rsid w:val="00845646"/>
    <w:rPr>
      <w:rFonts w:eastAsia="Calibri" w:cs="Calibri"/>
      <w:color w:val="000000"/>
      <w:sz w:val="22"/>
      <w:szCs w:val="22"/>
    </w:rPr>
  </w:style>
  <w:style w:type="character" w:styleId="PageNumber">
    <w:name w:val="page number"/>
    <w:basedOn w:val="DefaultParagraphFont"/>
    <w:uiPriority w:val="99"/>
    <w:semiHidden/>
    <w:unhideWhenUsed/>
    <w:rsid w:val="00054789"/>
  </w:style>
  <w:style w:type="paragraph" w:customStyle="1" w:styleId="CaptionA">
    <w:name w:val="Caption A"/>
    <w:rsid w:val="004B66D7"/>
    <w:pPr>
      <w:tabs>
        <w:tab w:val="left" w:pos="1150"/>
      </w:tabs>
    </w:pPr>
    <w:rPr>
      <w:rFonts w:ascii="Helvetica" w:eastAsia="Arial Unicode MS" w:hAnsi="Helvetica" w:cs="Arial Unicode MS"/>
      <w:b/>
      <w:bCs/>
      <w:caps/>
      <w:color w:val="000000"/>
      <w:u w:color="000000"/>
    </w:rPr>
  </w:style>
  <w:style w:type="paragraph" w:customStyle="1" w:styleId="BodyA">
    <w:name w:val="Body A"/>
    <w:rsid w:val="004B66D7"/>
    <w:rPr>
      <w:rFonts w:ascii="Helvetica" w:eastAsia="Arial Unicode MS" w:hAnsi="Helvetica" w:cs="Arial Unicode MS"/>
      <w:color w:val="000000"/>
      <w:sz w:val="22"/>
      <w:szCs w:val="22"/>
      <w:u w:color="000000"/>
    </w:rPr>
  </w:style>
  <w:style w:type="numbering" w:customStyle="1" w:styleId="Bullet">
    <w:name w:val="Bullet"/>
    <w:rsid w:val="004B66D7"/>
    <w:pPr>
      <w:numPr>
        <w:numId w:val="11"/>
      </w:numPr>
    </w:pPr>
  </w:style>
  <w:style w:type="paragraph" w:customStyle="1" w:styleId="TableEntry">
    <w:name w:val="Table Entry"/>
    <w:rsid w:val="00403040"/>
    <w:pPr>
      <w:spacing w:before="40" w:after="40"/>
    </w:pPr>
    <w:rPr>
      <w:rFonts w:ascii="Arial" w:hAnsi="Arial" w:cs="Times New Roman"/>
      <w:sz w:val="18"/>
    </w:rPr>
  </w:style>
  <w:style w:type="paragraph" w:customStyle="1" w:styleId="Normal14">
    <w:name w:val="Normal_14"/>
    <w:qFormat/>
    <w:rsid w:val="006B40DA"/>
    <w:pPr>
      <w:spacing w:after="160" w:line="259" w:lineRule="auto"/>
    </w:pPr>
    <w:rPr>
      <w:rFonts w:asciiTheme="minorHAnsi" w:eastAsiaTheme="minorHAnsi" w:hAnsiTheme="minorHAnsi" w:cstheme="minorBidi"/>
      <w:sz w:val="22"/>
      <w:szCs w:val="22"/>
    </w:rPr>
  </w:style>
  <w:style w:type="paragraph" w:customStyle="1" w:styleId="m-3027265596099593021msolistparagraph">
    <w:name w:val="m_-3027265596099593021msolistparagraph"/>
    <w:basedOn w:val="Normal"/>
    <w:rsid w:val="00A618D3"/>
    <w:pPr>
      <w:spacing w:before="100" w:beforeAutospacing="1" w:after="100" w:afterAutospacing="1"/>
    </w:pPr>
  </w:style>
  <w:style w:type="character" w:customStyle="1" w:styleId="ParagraphChar">
    <w:name w:val="Paragraph Char"/>
    <w:basedOn w:val="DefaultParagraphFont"/>
    <w:link w:val="Paragraph"/>
    <w:locked/>
    <w:rsid w:val="007660E3"/>
    <w:rPr>
      <w:rFonts w:cstheme="minorHAnsi"/>
      <w:bCs/>
      <w:noProof/>
      <w:shd w:val="clear" w:color="auto" w:fill="FFFFFF"/>
    </w:rPr>
  </w:style>
  <w:style w:type="paragraph" w:customStyle="1" w:styleId="Paragraph">
    <w:name w:val="Paragraph"/>
    <w:basedOn w:val="ListParagraph"/>
    <w:link w:val="ParagraphChar"/>
    <w:autoRedefine/>
    <w:qFormat/>
    <w:rsid w:val="007660E3"/>
    <w:pPr>
      <w:shd w:val="clear" w:color="auto" w:fill="FFFFFF"/>
      <w:ind w:left="0"/>
      <w:jc w:val="both"/>
    </w:pPr>
    <w:rPr>
      <w:rFonts w:ascii="Calibri" w:hAnsi="Calibri" w:cstheme="minorHAnsi"/>
      <w:bCs/>
      <w:noProof/>
      <w:shd w:val="clear" w:color="auto" w:fill="FFFFFF"/>
      <w:lang w:val="en-US" w:eastAsia="en-US"/>
    </w:rPr>
  </w:style>
  <w:style w:type="paragraph" w:customStyle="1" w:styleId="Char2">
    <w:name w:val="Char2"/>
    <w:basedOn w:val="Normal"/>
    <w:uiPriority w:val="99"/>
    <w:rsid w:val="007660E3"/>
    <w:pPr>
      <w:spacing w:after="160" w:line="240" w:lineRule="exact"/>
      <w:jc w:val="both"/>
    </w:pPr>
    <w:rPr>
      <w:rFonts w:asciiTheme="minorHAnsi" w:eastAsiaTheme="minorHAnsi" w:hAnsiTheme="minorHAnsi" w:cstheme="minorBidi"/>
      <w:sz w:val="22"/>
      <w:szCs w:val="22"/>
      <w:vertAlign w:val="superscript"/>
      <w:lang w:eastAsia="en-US"/>
    </w:rPr>
  </w:style>
  <w:style w:type="paragraph" w:styleId="BodyText">
    <w:name w:val="Body Text"/>
    <w:basedOn w:val="Normal"/>
    <w:link w:val="BodyTextChar"/>
    <w:uiPriority w:val="1"/>
    <w:qFormat/>
    <w:rsid w:val="005777C8"/>
    <w:pPr>
      <w:widowControl w:val="0"/>
      <w:autoSpaceDE w:val="0"/>
      <w:autoSpaceDN w:val="0"/>
      <w:spacing w:before="120"/>
      <w:ind w:left="820"/>
    </w:pPr>
    <w:rPr>
      <w:rFonts w:ascii="Calibri" w:eastAsia="Calibri" w:hAnsi="Calibri" w:cs="Calibri"/>
      <w:sz w:val="22"/>
      <w:szCs w:val="22"/>
      <w:lang w:eastAsia="en-US"/>
    </w:rPr>
  </w:style>
  <w:style w:type="character" w:customStyle="1" w:styleId="BodyTextChar">
    <w:name w:val="Body Text Char"/>
    <w:basedOn w:val="DefaultParagraphFont"/>
    <w:link w:val="BodyText"/>
    <w:uiPriority w:val="1"/>
    <w:rsid w:val="005777C8"/>
    <w:rPr>
      <w:rFonts w:eastAsia="Calibri" w:cs="Calibri"/>
      <w:sz w:val="22"/>
      <w:szCs w:val="22"/>
    </w:rPr>
  </w:style>
  <w:style w:type="paragraph" w:customStyle="1" w:styleId="StandardParaText">
    <w:name w:val="Standard Para Text"/>
    <w:basedOn w:val="Normal"/>
    <w:uiPriority w:val="99"/>
    <w:rsid w:val="008E30CE"/>
    <w:pPr>
      <w:numPr>
        <w:numId w:val="23"/>
      </w:numPr>
      <w:spacing w:before="220" w:after="120" w:line="252" w:lineRule="auto"/>
      <w:jc w:val="both"/>
    </w:pPr>
    <w:rPr>
      <w:rFonts w:ascii="Calibri" w:eastAsiaTheme="minorHAnsi" w:hAnsi="Calibri" w:cs="Calibri"/>
      <w:sz w:val="22"/>
      <w:szCs w:val="22"/>
      <w:lang w:eastAsia="en-US"/>
    </w:rPr>
  </w:style>
  <w:style w:type="paragraph" w:styleId="Caption">
    <w:name w:val="caption"/>
    <w:basedOn w:val="Normal"/>
    <w:next w:val="Normal"/>
    <w:uiPriority w:val="35"/>
    <w:unhideWhenUsed/>
    <w:qFormat/>
    <w:rsid w:val="0000477D"/>
    <w:pPr>
      <w:spacing w:after="200"/>
    </w:pPr>
    <w:rPr>
      <w:i/>
      <w:iCs/>
      <w:color w:val="44546A" w:themeColor="text2"/>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36393319">
      <w:bodyDiv w:val="1"/>
      <w:marLeft w:val="0"/>
      <w:marRight w:val="0"/>
      <w:marTop w:val="0"/>
      <w:marBottom w:val="0"/>
      <w:divBdr>
        <w:top w:val="none" w:sz="0" w:space="0" w:color="auto"/>
        <w:left w:val="none" w:sz="0" w:space="0" w:color="auto"/>
        <w:bottom w:val="none" w:sz="0" w:space="0" w:color="auto"/>
        <w:right w:val="none" w:sz="0" w:space="0" w:color="auto"/>
      </w:divBdr>
    </w:div>
    <w:div w:id="59402322">
      <w:bodyDiv w:val="1"/>
      <w:marLeft w:val="0"/>
      <w:marRight w:val="0"/>
      <w:marTop w:val="0"/>
      <w:marBottom w:val="0"/>
      <w:divBdr>
        <w:top w:val="none" w:sz="0" w:space="0" w:color="auto"/>
        <w:left w:val="none" w:sz="0" w:space="0" w:color="auto"/>
        <w:bottom w:val="none" w:sz="0" w:space="0" w:color="auto"/>
        <w:right w:val="none" w:sz="0" w:space="0" w:color="auto"/>
      </w:divBdr>
    </w:div>
    <w:div w:id="138689515">
      <w:bodyDiv w:val="1"/>
      <w:marLeft w:val="0"/>
      <w:marRight w:val="0"/>
      <w:marTop w:val="0"/>
      <w:marBottom w:val="0"/>
      <w:divBdr>
        <w:top w:val="none" w:sz="0" w:space="0" w:color="auto"/>
        <w:left w:val="none" w:sz="0" w:space="0" w:color="auto"/>
        <w:bottom w:val="none" w:sz="0" w:space="0" w:color="auto"/>
        <w:right w:val="none" w:sz="0" w:space="0" w:color="auto"/>
      </w:divBdr>
    </w:div>
    <w:div w:id="149711505">
      <w:bodyDiv w:val="1"/>
      <w:marLeft w:val="0"/>
      <w:marRight w:val="0"/>
      <w:marTop w:val="0"/>
      <w:marBottom w:val="0"/>
      <w:divBdr>
        <w:top w:val="none" w:sz="0" w:space="0" w:color="auto"/>
        <w:left w:val="none" w:sz="0" w:space="0" w:color="auto"/>
        <w:bottom w:val="none" w:sz="0" w:space="0" w:color="auto"/>
        <w:right w:val="none" w:sz="0" w:space="0" w:color="auto"/>
      </w:divBdr>
    </w:div>
    <w:div w:id="220554191">
      <w:bodyDiv w:val="1"/>
      <w:marLeft w:val="0"/>
      <w:marRight w:val="0"/>
      <w:marTop w:val="0"/>
      <w:marBottom w:val="0"/>
      <w:divBdr>
        <w:top w:val="none" w:sz="0" w:space="0" w:color="auto"/>
        <w:left w:val="none" w:sz="0" w:space="0" w:color="auto"/>
        <w:bottom w:val="none" w:sz="0" w:space="0" w:color="auto"/>
        <w:right w:val="none" w:sz="0" w:space="0" w:color="auto"/>
      </w:divBdr>
    </w:div>
    <w:div w:id="267470388">
      <w:bodyDiv w:val="1"/>
      <w:marLeft w:val="0"/>
      <w:marRight w:val="0"/>
      <w:marTop w:val="0"/>
      <w:marBottom w:val="0"/>
      <w:divBdr>
        <w:top w:val="none" w:sz="0" w:space="0" w:color="auto"/>
        <w:left w:val="none" w:sz="0" w:space="0" w:color="auto"/>
        <w:bottom w:val="none" w:sz="0" w:space="0" w:color="auto"/>
        <w:right w:val="none" w:sz="0" w:space="0" w:color="auto"/>
      </w:divBdr>
    </w:div>
    <w:div w:id="283733202">
      <w:bodyDiv w:val="1"/>
      <w:marLeft w:val="0"/>
      <w:marRight w:val="0"/>
      <w:marTop w:val="0"/>
      <w:marBottom w:val="0"/>
      <w:divBdr>
        <w:top w:val="none" w:sz="0" w:space="0" w:color="auto"/>
        <w:left w:val="none" w:sz="0" w:space="0" w:color="auto"/>
        <w:bottom w:val="none" w:sz="0" w:space="0" w:color="auto"/>
        <w:right w:val="none" w:sz="0" w:space="0" w:color="auto"/>
      </w:divBdr>
    </w:div>
    <w:div w:id="301235912">
      <w:bodyDiv w:val="1"/>
      <w:marLeft w:val="0"/>
      <w:marRight w:val="0"/>
      <w:marTop w:val="0"/>
      <w:marBottom w:val="0"/>
      <w:divBdr>
        <w:top w:val="none" w:sz="0" w:space="0" w:color="auto"/>
        <w:left w:val="none" w:sz="0" w:space="0" w:color="auto"/>
        <w:bottom w:val="none" w:sz="0" w:space="0" w:color="auto"/>
        <w:right w:val="none" w:sz="0" w:space="0" w:color="auto"/>
      </w:divBdr>
    </w:div>
    <w:div w:id="329480556">
      <w:bodyDiv w:val="1"/>
      <w:marLeft w:val="0"/>
      <w:marRight w:val="0"/>
      <w:marTop w:val="0"/>
      <w:marBottom w:val="0"/>
      <w:divBdr>
        <w:top w:val="none" w:sz="0" w:space="0" w:color="auto"/>
        <w:left w:val="none" w:sz="0" w:space="0" w:color="auto"/>
        <w:bottom w:val="none" w:sz="0" w:space="0" w:color="auto"/>
        <w:right w:val="none" w:sz="0" w:space="0" w:color="auto"/>
      </w:divBdr>
    </w:div>
    <w:div w:id="351344469">
      <w:bodyDiv w:val="1"/>
      <w:marLeft w:val="0"/>
      <w:marRight w:val="0"/>
      <w:marTop w:val="0"/>
      <w:marBottom w:val="0"/>
      <w:divBdr>
        <w:top w:val="none" w:sz="0" w:space="0" w:color="auto"/>
        <w:left w:val="none" w:sz="0" w:space="0" w:color="auto"/>
        <w:bottom w:val="none" w:sz="0" w:space="0" w:color="auto"/>
        <w:right w:val="none" w:sz="0" w:space="0" w:color="auto"/>
      </w:divBdr>
    </w:div>
    <w:div w:id="525337501">
      <w:bodyDiv w:val="1"/>
      <w:marLeft w:val="0"/>
      <w:marRight w:val="0"/>
      <w:marTop w:val="0"/>
      <w:marBottom w:val="0"/>
      <w:divBdr>
        <w:top w:val="none" w:sz="0" w:space="0" w:color="auto"/>
        <w:left w:val="none" w:sz="0" w:space="0" w:color="auto"/>
        <w:bottom w:val="none" w:sz="0" w:space="0" w:color="auto"/>
        <w:right w:val="none" w:sz="0" w:space="0" w:color="auto"/>
      </w:divBdr>
    </w:div>
    <w:div w:id="540868899">
      <w:bodyDiv w:val="1"/>
      <w:marLeft w:val="0"/>
      <w:marRight w:val="0"/>
      <w:marTop w:val="0"/>
      <w:marBottom w:val="0"/>
      <w:divBdr>
        <w:top w:val="none" w:sz="0" w:space="0" w:color="auto"/>
        <w:left w:val="none" w:sz="0" w:space="0" w:color="auto"/>
        <w:bottom w:val="none" w:sz="0" w:space="0" w:color="auto"/>
        <w:right w:val="none" w:sz="0" w:space="0" w:color="auto"/>
      </w:divBdr>
    </w:div>
    <w:div w:id="578293360">
      <w:bodyDiv w:val="1"/>
      <w:marLeft w:val="0"/>
      <w:marRight w:val="0"/>
      <w:marTop w:val="0"/>
      <w:marBottom w:val="0"/>
      <w:divBdr>
        <w:top w:val="none" w:sz="0" w:space="0" w:color="auto"/>
        <w:left w:val="none" w:sz="0" w:space="0" w:color="auto"/>
        <w:bottom w:val="none" w:sz="0" w:space="0" w:color="auto"/>
        <w:right w:val="none" w:sz="0" w:space="0" w:color="auto"/>
      </w:divBdr>
    </w:div>
    <w:div w:id="636030462">
      <w:bodyDiv w:val="1"/>
      <w:marLeft w:val="0"/>
      <w:marRight w:val="0"/>
      <w:marTop w:val="0"/>
      <w:marBottom w:val="0"/>
      <w:divBdr>
        <w:top w:val="none" w:sz="0" w:space="0" w:color="auto"/>
        <w:left w:val="none" w:sz="0" w:space="0" w:color="auto"/>
        <w:bottom w:val="none" w:sz="0" w:space="0" w:color="auto"/>
        <w:right w:val="none" w:sz="0" w:space="0" w:color="auto"/>
      </w:divBdr>
    </w:div>
    <w:div w:id="638417173">
      <w:bodyDiv w:val="1"/>
      <w:marLeft w:val="0"/>
      <w:marRight w:val="0"/>
      <w:marTop w:val="0"/>
      <w:marBottom w:val="0"/>
      <w:divBdr>
        <w:top w:val="none" w:sz="0" w:space="0" w:color="auto"/>
        <w:left w:val="none" w:sz="0" w:space="0" w:color="auto"/>
        <w:bottom w:val="none" w:sz="0" w:space="0" w:color="auto"/>
        <w:right w:val="none" w:sz="0" w:space="0" w:color="auto"/>
      </w:divBdr>
    </w:div>
    <w:div w:id="643044107">
      <w:bodyDiv w:val="1"/>
      <w:marLeft w:val="0"/>
      <w:marRight w:val="0"/>
      <w:marTop w:val="0"/>
      <w:marBottom w:val="0"/>
      <w:divBdr>
        <w:top w:val="none" w:sz="0" w:space="0" w:color="auto"/>
        <w:left w:val="none" w:sz="0" w:space="0" w:color="auto"/>
        <w:bottom w:val="none" w:sz="0" w:space="0" w:color="auto"/>
        <w:right w:val="none" w:sz="0" w:space="0" w:color="auto"/>
      </w:divBdr>
    </w:div>
    <w:div w:id="708342086">
      <w:bodyDiv w:val="1"/>
      <w:marLeft w:val="0"/>
      <w:marRight w:val="0"/>
      <w:marTop w:val="0"/>
      <w:marBottom w:val="0"/>
      <w:divBdr>
        <w:top w:val="none" w:sz="0" w:space="0" w:color="auto"/>
        <w:left w:val="none" w:sz="0" w:space="0" w:color="auto"/>
        <w:bottom w:val="none" w:sz="0" w:space="0" w:color="auto"/>
        <w:right w:val="none" w:sz="0" w:space="0" w:color="auto"/>
      </w:divBdr>
    </w:div>
    <w:div w:id="965355488">
      <w:bodyDiv w:val="1"/>
      <w:marLeft w:val="0"/>
      <w:marRight w:val="0"/>
      <w:marTop w:val="0"/>
      <w:marBottom w:val="0"/>
      <w:divBdr>
        <w:top w:val="none" w:sz="0" w:space="0" w:color="auto"/>
        <w:left w:val="none" w:sz="0" w:space="0" w:color="auto"/>
        <w:bottom w:val="none" w:sz="0" w:space="0" w:color="auto"/>
        <w:right w:val="none" w:sz="0" w:space="0" w:color="auto"/>
      </w:divBdr>
    </w:div>
    <w:div w:id="1250695062">
      <w:bodyDiv w:val="1"/>
      <w:marLeft w:val="0"/>
      <w:marRight w:val="0"/>
      <w:marTop w:val="0"/>
      <w:marBottom w:val="0"/>
      <w:divBdr>
        <w:top w:val="none" w:sz="0" w:space="0" w:color="auto"/>
        <w:left w:val="none" w:sz="0" w:space="0" w:color="auto"/>
        <w:bottom w:val="none" w:sz="0" w:space="0" w:color="auto"/>
        <w:right w:val="none" w:sz="0" w:space="0" w:color="auto"/>
      </w:divBdr>
    </w:div>
    <w:div w:id="1325352657">
      <w:bodyDiv w:val="1"/>
      <w:marLeft w:val="0"/>
      <w:marRight w:val="0"/>
      <w:marTop w:val="0"/>
      <w:marBottom w:val="0"/>
      <w:divBdr>
        <w:top w:val="none" w:sz="0" w:space="0" w:color="auto"/>
        <w:left w:val="none" w:sz="0" w:space="0" w:color="auto"/>
        <w:bottom w:val="none" w:sz="0" w:space="0" w:color="auto"/>
        <w:right w:val="none" w:sz="0" w:space="0" w:color="auto"/>
      </w:divBdr>
    </w:div>
    <w:div w:id="1507865395">
      <w:bodyDiv w:val="1"/>
      <w:marLeft w:val="0"/>
      <w:marRight w:val="0"/>
      <w:marTop w:val="0"/>
      <w:marBottom w:val="0"/>
      <w:divBdr>
        <w:top w:val="none" w:sz="0" w:space="0" w:color="auto"/>
        <w:left w:val="none" w:sz="0" w:space="0" w:color="auto"/>
        <w:bottom w:val="none" w:sz="0" w:space="0" w:color="auto"/>
        <w:right w:val="none" w:sz="0" w:space="0" w:color="auto"/>
      </w:divBdr>
    </w:div>
    <w:div w:id="1514413408">
      <w:bodyDiv w:val="1"/>
      <w:marLeft w:val="0"/>
      <w:marRight w:val="0"/>
      <w:marTop w:val="0"/>
      <w:marBottom w:val="0"/>
      <w:divBdr>
        <w:top w:val="none" w:sz="0" w:space="0" w:color="auto"/>
        <w:left w:val="none" w:sz="0" w:space="0" w:color="auto"/>
        <w:bottom w:val="none" w:sz="0" w:space="0" w:color="auto"/>
        <w:right w:val="none" w:sz="0" w:space="0" w:color="auto"/>
      </w:divBdr>
    </w:div>
    <w:div w:id="1662269640">
      <w:bodyDiv w:val="1"/>
      <w:marLeft w:val="0"/>
      <w:marRight w:val="0"/>
      <w:marTop w:val="0"/>
      <w:marBottom w:val="0"/>
      <w:divBdr>
        <w:top w:val="none" w:sz="0" w:space="0" w:color="auto"/>
        <w:left w:val="none" w:sz="0" w:space="0" w:color="auto"/>
        <w:bottom w:val="none" w:sz="0" w:space="0" w:color="auto"/>
        <w:right w:val="none" w:sz="0" w:space="0" w:color="auto"/>
      </w:divBdr>
    </w:div>
    <w:div w:id="1710883257">
      <w:bodyDiv w:val="1"/>
      <w:marLeft w:val="0"/>
      <w:marRight w:val="0"/>
      <w:marTop w:val="0"/>
      <w:marBottom w:val="0"/>
      <w:divBdr>
        <w:top w:val="none" w:sz="0" w:space="0" w:color="auto"/>
        <w:left w:val="none" w:sz="0" w:space="0" w:color="auto"/>
        <w:bottom w:val="none" w:sz="0" w:space="0" w:color="auto"/>
        <w:right w:val="none" w:sz="0" w:space="0" w:color="auto"/>
      </w:divBdr>
    </w:div>
    <w:div w:id="1836066001">
      <w:bodyDiv w:val="1"/>
      <w:marLeft w:val="0"/>
      <w:marRight w:val="0"/>
      <w:marTop w:val="0"/>
      <w:marBottom w:val="0"/>
      <w:divBdr>
        <w:top w:val="none" w:sz="0" w:space="0" w:color="auto"/>
        <w:left w:val="none" w:sz="0" w:space="0" w:color="auto"/>
        <w:bottom w:val="none" w:sz="0" w:space="0" w:color="auto"/>
        <w:right w:val="none" w:sz="0" w:space="0" w:color="auto"/>
      </w:divBdr>
    </w:div>
    <w:div w:id="1861965123">
      <w:bodyDiv w:val="1"/>
      <w:marLeft w:val="0"/>
      <w:marRight w:val="0"/>
      <w:marTop w:val="0"/>
      <w:marBottom w:val="0"/>
      <w:divBdr>
        <w:top w:val="none" w:sz="0" w:space="0" w:color="auto"/>
        <w:left w:val="none" w:sz="0" w:space="0" w:color="auto"/>
        <w:bottom w:val="none" w:sz="0" w:space="0" w:color="auto"/>
        <w:right w:val="none" w:sz="0" w:space="0" w:color="auto"/>
      </w:divBdr>
    </w:div>
    <w:div w:id="2077314516">
      <w:bodyDiv w:val="1"/>
      <w:marLeft w:val="0"/>
      <w:marRight w:val="0"/>
      <w:marTop w:val="0"/>
      <w:marBottom w:val="0"/>
      <w:divBdr>
        <w:top w:val="none" w:sz="0" w:space="0" w:color="auto"/>
        <w:left w:val="none" w:sz="0" w:space="0" w:color="auto"/>
        <w:bottom w:val="none" w:sz="0" w:space="0" w:color="auto"/>
        <w:right w:val="none" w:sz="0" w:space="0" w:color="auto"/>
      </w:divBdr>
    </w:div>
    <w:div w:id="2093113991">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styles" Target="styles.xml"/><Relationship Id="rId18" Type="http://schemas.openxmlformats.org/officeDocument/2006/relationships/header" Target="header1.xml"/><Relationship Id="rId26" Type="http://schemas.openxmlformats.org/officeDocument/2006/relationships/hyperlink" Target="http://pubdocs.worldbank.org/en/909361530209278896/ESF-Template-ESS10-SEP-June-2018.pdf" TargetMode="Externa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customXml" Target="../customXml/item7.xml"/><Relationship Id="rId12" Type="http://schemas.openxmlformats.org/officeDocument/2006/relationships/numbering" Target="numbering.xml"/><Relationship Id="rId17" Type="http://schemas.openxmlformats.org/officeDocument/2006/relationships/endnotes" Target="endnotes.xml"/><Relationship Id="rId25" Type="http://schemas.openxmlformats.org/officeDocument/2006/relationships/package" Target="embeddings/Microsoft_Visio_Drawing.vsdx"/><Relationship Id="rId2" Type="http://schemas.openxmlformats.org/officeDocument/2006/relationships/customXml" Target="../customXml/item2.xml"/><Relationship Id="rId16" Type="http://schemas.openxmlformats.org/officeDocument/2006/relationships/footnotes" Target="footnotes.xml"/><Relationship Id="rId20" Type="http://schemas.openxmlformats.org/officeDocument/2006/relationships/footer" Target="footer1.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image" Target="media/image1.emf"/><Relationship Id="rId5" Type="http://schemas.openxmlformats.org/officeDocument/2006/relationships/customXml" Target="../customXml/item5.xml"/><Relationship Id="rId15" Type="http://schemas.openxmlformats.org/officeDocument/2006/relationships/webSettings" Target="webSettings.xml"/><Relationship Id="rId23" Type="http://schemas.openxmlformats.org/officeDocument/2006/relationships/footer" Target="footer3.xml"/><Relationship Id="rId28" Type="http://schemas.openxmlformats.org/officeDocument/2006/relationships/hyperlink" Target="http://pubdocs.worldbank.org/en/476161530217390609/ESF-GN10-June-2018.pdf" TargetMode="External"/><Relationship Id="rId10" Type="http://schemas.openxmlformats.org/officeDocument/2006/relationships/customXml" Target="../customXml/item10.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settings" Target="settings.xml"/><Relationship Id="rId22" Type="http://schemas.openxmlformats.org/officeDocument/2006/relationships/header" Target="header3.xml"/><Relationship Id="rId27" Type="http://schemas.openxmlformats.org/officeDocument/2006/relationships/hyperlink" Target="http://pubdocs.worldbank.org/en/354161530209334228/ESF-Checklist-ESS10-GRM-June-2018.pdf" TargetMode="External"/><Relationship Id="rId30" Type="http://schemas.openxmlformats.org/officeDocument/2006/relationships/theme" Target="theme/theme1.xml"/></Relationships>
</file>

<file path=word/_rels/footnotes.xml.rels><?xml version="1.0" encoding="UTF-8" standalone="yes"?>
<Relationships xmlns="http://schemas.openxmlformats.org/package/2006/relationships"><Relationship Id="rId2" Type="http://schemas.openxmlformats.org/officeDocument/2006/relationships/hyperlink" Target="http://www.inspectionpanel.org" TargetMode="External"/><Relationship Id="rId1" Type="http://schemas.openxmlformats.org/officeDocument/2006/relationships/hyperlink" Target="http://www.worldbank.org/en/projects-operations/products-and-services/grievance-redress-service"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4-19T13:06:30.806"/>
    </inkml:context>
    <inkml:brush xml:id="br0">
      <inkml:brushProperty name="width" value="0.05" units="cm"/>
      <inkml:brushProperty name="height" value="0.05" units="cm"/>
    </inkml:brush>
  </inkml:definitions>
  <inkml:trace contextRef="#ctx0" brushRef="#br0">1 1 24575,'0'0'0</inkml:trace>
</inkml:ink>
</file>

<file path=customXml/item2.xml><?xml version="1.0" encoding="utf-8"?>
<ct:contentTypeSchema xmlns:ct="http://schemas.microsoft.com/office/2006/metadata/contentType" xmlns:ma="http://schemas.microsoft.com/office/2006/metadata/properties/metaAttributes" ct:_="" ma:_="" ma:contentTypeName="Document" ma:contentTypeID="0x010100884A3277B7707A48B0E1B9AC835E8163" ma:contentTypeVersion="13" ma:contentTypeDescription="Create a new document." ma:contentTypeScope="" ma:versionID="7121db02bbc12a3f2a82dbeec9159cea">
  <xsd:schema xmlns:xsd="http://www.w3.org/2001/XMLSchema" xmlns:xs="http://www.w3.org/2001/XMLSchema" xmlns:p="http://schemas.microsoft.com/office/2006/metadata/properties" xmlns:ns3="eda4fd43-f936-4ced-9b4a-46c1ef7d5473" xmlns:ns4="aa3449fd-d373-417f-9c8d-cf261ce8b785" targetNamespace="http://schemas.microsoft.com/office/2006/metadata/properties" ma:root="true" ma:fieldsID="93b0cc0ea700ed314f478e1a9adb5445" ns3:_="" ns4:_="">
    <xsd:import namespace="eda4fd43-f936-4ced-9b4a-46c1ef7d5473"/>
    <xsd:import namespace="aa3449fd-d373-417f-9c8d-cf261ce8b785"/>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DateTaken" minOccurs="0"/>
                <xsd:element ref="ns4:SharedWithUsers" minOccurs="0"/>
                <xsd:element ref="ns4:SharedWithDetails" minOccurs="0"/>
                <xsd:element ref="ns4:SharingHintHash" minOccurs="0"/>
                <xsd:element ref="ns3:MediaServiceLocation" minOccurs="0"/>
                <xsd:element ref="ns3:MediaServiceOCR" minOccurs="0"/>
                <xsd:element ref="ns3:MediaServiceEventHashCode" minOccurs="0"/>
                <xsd:element ref="ns3:MediaServiceGenerationTim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a4fd43-f936-4ced-9b4a-46c1ef7d5473"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description="" ma:internalName="MediaServiceAutoTags" ma:readOnly="true">
      <xsd:simpleType>
        <xsd:restriction base="dms:Text"/>
      </xsd:simpleType>
    </xsd:element>
    <xsd:element name="MediaServiceDateTaken" ma:index="11"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3449fd-d373-417f-9c8d-cf261ce8b78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4-19T13:06:30.040"/>
    </inkml:context>
    <inkml:brush xml:id="br0">
      <inkml:brushProperty name="width" value="0.05" units="cm"/>
      <inkml:brushProperty name="height" value="0.05" units="cm"/>
    </inkml:brush>
  </inkml:definitions>
  <inkml:trace contextRef="#ctx0" brushRef="#br0">0 1 24575,'0'0'0</inkml:trace>
</inkml:ink>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4-19T13:06:33.833"/>
    </inkml:context>
    <inkml:brush xml:id="br0">
      <inkml:brushProperty name="width" value="0.05" units="cm"/>
      <inkml:brushProperty name="height" value="0.05" units="cm"/>
    </inkml:brush>
  </inkml:definitions>
  <inkml:trace contextRef="#ctx0" brushRef="#br0">1 0 24575,'0'4'0,"0"-2"0</inkml:trace>
</inkml:ink>
</file>

<file path=customXml/item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4-19T13:06:28.256"/>
    </inkml:context>
    <inkml:brush xml:id="br0">
      <inkml:brushProperty name="width" value="0.05" units="cm"/>
      <inkml:brushProperty name="height" value="0.05" units="cm"/>
    </inkml:brush>
  </inkml:definitions>
  <inkml:trace contextRef="#ctx0" brushRef="#br0">0 1 24575,'0'0'0</inkml:trace>
</inkml:ink>
</file>

<file path=customXml/item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4-19T13:06:32.741"/>
    </inkml:context>
    <inkml:brush xml:id="br0">
      <inkml:brushProperty name="width" value="0.05" units="cm"/>
      <inkml:brushProperty name="height" value="0.05" units="cm"/>
    </inkml:brush>
  </inkml:definitions>
  <inkml:trace contextRef="#ctx0" brushRef="#br0">1 0 24575,'0'0'0</inkml:trace>
</inkml:ink>
</file>

<file path=customXml/item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4-19T13:07:09.994"/>
    </inkml:context>
    <inkml:brush xml:id="br0">
      <inkml:brushProperty name="width" value="0.05" units="cm"/>
      <inkml:brushProperty name="height" value="0.05" units="cm"/>
    </inkml:brush>
  </inkml:definitions>
  <inkml:trace contextRef="#ctx0" brushRef="#br0">70 22 24575,'0'0'0</inkml:trace>
  <inkml:trace contextRef="#ctx0" brushRef="#br0" timeOffset="806">70 0 24575,'0'3'0,"0"-1"0</inkml:trace>
  <inkml:trace contextRef="#ctx0" brushRef="#br0" timeOffset="1101">70 5 24575,'0'0'0</inkml:trace>
  <inkml:trace contextRef="#ctx0" brushRef="#br0" timeOffset="1642">70 5 24575,'0'0'0</inkml:trace>
  <inkml:trace contextRef="#ctx0" brushRef="#br0" timeOffset="2822">0 7 24575,'0'0'0</inkml:trace>
</inkml:ink>
</file>

<file path=customXml/item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4-19T13:06:29.012"/>
    </inkml:context>
    <inkml:brush xml:id="br0">
      <inkml:brushProperty name="width" value="0.05" units="cm"/>
      <inkml:brushProperty name="height" value="0.05" units="cm"/>
    </inkml:brush>
  </inkml:definitions>
  <inkml:trace contextRef="#ctx0" brushRef="#br0">0 1 24575,'0'0'0</inkml:trace>
</inkml:ink>
</file>

<file path=customXml/item10.xml><?xml version="1.0" encoding="utf-8"?>
<?mso-contentType ?>
<FormTemplates xmlns="http://schemas.microsoft.com/sharepoint/v3/contenttype/forms">
  <Display>DocumentLibraryForm</Display>
  <Edit>DocumentLibraryForm</Edit>
  <New>DocumentLibraryForm</New>
</FormTemplates>
</file>

<file path=customXml/item11.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E7F6D1DD-D6A5-4E07-AA98-4CB0A0E46B51}">
  <ds:schemaRefs>
    <ds:schemaRef ds:uri="http://www.w3.org/2003/InkML"/>
  </ds:schemaRefs>
</ds:datastoreItem>
</file>

<file path=customXml/itemProps2.xml><?xml version="1.0" encoding="utf-8"?>
<ds:datastoreItem xmlns:ds="http://schemas.openxmlformats.org/officeDocument/2006/customXml" ds:itemID="{E7A432DB-94DD-4F3B-A4F5-FA235D4096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a4fd43-f936-4ced-9b4a-46c1ef7d5473"/>
    <ds:schemaRef ds:uri="aa3449fd-d373-417f-9c8d-cf261ce8b78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5D548D1-4711-4101-A843-53560895E183}">
  <ds:schemaRefs>
    <ds:schemaRef ds:uri="http://www.w3.org/2003/InkML"/>
  </ds:schemaRefs>
</ds:datastoreItem>
</file>

<file path=customXml/itemProps4.xml><?xml version="1.0" encoding="utf-8"?>
<ds:datastoreItem xmlns:ds="http://schemas.openxmlformats.org/officeDocument/2006/customXml" ds:itemID="{A85ACD8D-8609-44DC-89DA-6A33CB465117}">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BA4F14F8-C73E-40B5-B60A-7389D7857CE7}">
  <ds:schemaRefs>
    <ds:schemaRef ds:uri="http://www.w3.org/2003/InkML"/>
  </ds:schemaRefs>
</ds:datastoreItem>
</file>

<file path=customXml/itemProps6.xml><?xml version="1.0" encoding="utf-8"?>
<ds:datastoreItem xmlns:ds="http://schemas.openxmlformats.org/officeDocument/2006/customXml" ds:itemID="{716FCE25-ED1C-4C92-A791-E000D3FA868D}">
  <ds:schemaRefs>
    <ds:schemaRef ds:uri="http://www.w3.org/2003/InkML"/>
  </ds:schemaRefs>
</ds:datastoreItem>
</file>

<file path=customXml/itemProps7.xml><?xml version="1.0" encoding="utf-8"?>
<ds:datastoreItem xmlns:ds="http://schemas.openxmlformats.org/officeDocument/2006/customXml" ds:itemID="{44AADE03-8EB7-44E9-AAB2-9BEC1665D92D}">
  <ds:schemaRefs>
    <ds:schemaRef ds:uri="http://www.w3.org/2003/InkML"/>
  </ds:schemaRefs>
</ds:datastoreItem>
</file>

<file path=customXml/itemProps8.xml><?xml version="1.0" encoding="utf-8"?>
<ds:datastoreItem xmlns:ds="http://schemas.openxmlformats.org/officeDocument/2006/customXml" ds:itemID="{F89F3E68-C1E1-4150-9EB4-3DA2DCEF7156}">
  <ds:schemaRefs>
    <ds:schemaRef ds:uri="http://www.w3.org/2003/InkML"/>
  </ds:schemaRefs>
</ds:datastoreItem>
</file>

<file path=customXml/itemProps9.xml><?xml version="1.0" encoding="utf-8"?>
<ds:datastoreItem xmlns:ds="http://schemas.openxmlformats.org/officeDocument/2006/customXml" ds:itemID="{E2033FDF-6F4F-4C5B-9041-A68FECDB43F0}">
  <ds:schemaRefs>
    <ds:schemaRef ds:uri="http://www.w3.org/2003/InkML"/>
  </ds:schemaRefs>
</ds:datastoreItem>
</file>

<file path=customXml/itemProps10.xml><?xml version="1.0" encoding="utf-8"?>
<ds:datastoreItem xmlns:ds="http://schemas.openxmlformats.org/officeDocument/2006/customXml" ds:itemID="{7BBAE8A4-2C9F-4ED2-9BE6-C4E2A00F3ED8}">
  <ds:schemaRefs>
    <ds:schemaRef ds:uri="http://schemas.microsoft.com/sharepoint/v3/contenttype/forms"/>
  </ds:schemaRefs>
</ds:datastoreItem>
</file>

<file path=customXml/itemProps11.xml><?xml version="1.0" encoding="utf-8"?>
<ds:datastoreItem xmlns:ds="http://schemas.openxmlformats.org/officeDocument/2006/customXml" ds:itemID="{28F40395-BE9A-5943-81A2-A913B6D5BA6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25</Pages>
  <Words>9051</Words>
  <Characters>51591</Characters>
  <Application>Microsoft Office Word</Application>
  <DocSecurity>0</DocSecurity>
  <Lines>429</Lines>
  <Paragraphs>121</Paragraphs>
  <ScaleCrop>false</ScaleCrop>
  <HeadingPairs>
    <vt:vector size="2" baseType="variant">
      <vt:variant>
        <vt:lpstr>Title</vt:lpstr>
      </vt:variant>
      <vt:variant>
        <vt:i4>1</vt:i4>
      </vt:variant>
    </vt:vector>
  </HeadingPairs>
  <TitlesOfParts>
    <vt:vector size="1" baseType="lpstr">
      <vt:lpstr>Stakeholder Engagement Plan</vt:lpstr>
    </vt:vector>
  </TitlesOfParts>
  <Company/>
  <LinksUpToDate>false</LinksUpToDate>
  <CharactersWithSpaces>60521</CharactersWithSpaces>
  <SharedDoc>false</SharedDoc>
  <HLinks>
    <vt:vector size="252" baseType="variant">
      <vt:variant>
        <vt:i4>1703946</vt:i4>
      </vt:variant>
      <vt:variant>
        <vt:i4>171</vt:i4>
      </vt:variant>
      <vt:variant>
        <vt:i4>0</vt:i4>
      </vt:variant>
      <vt:variant>
        <vt:i4>5</vt:i4>
      </vt:variant>
      <vt:variant>
        <vt:lpwstr>http://pubdocs.worldbank.org/en/476161530217390609/ESF-GN10-June-2018.pdf</vt:lpwstr>
      </vt:variant>
      <vt:variant>
        <vt:lpwstr/>
      </vt:variant>
      <vt:variant>
        <vt:i4>5242967</vt:i4>
      </vt:variant>
      <vt:variant>
        <vt:i4>168</vt:i4>
      </vt:variant>
      <vt:variant>
        <vt:i4>0</vt:i4>
      </vt:variant>
      <vt:variant>
        <vt:i4>5</vt:i4>
      </vt:variant>
      <vt:variant>
        <vt:lpwstr>http://pubdocs.worldbank.org/en/354161530209334228/ESF-Checklist-ESS10-GRM-June-2018.pdf</vt:lpwstr>
      </vt:variant>
      <vt:variant>
        <vt:lpwstr/>
      </vt:variant>
      <vt:variant>
        <vt:i4>7209059</vt:i4>
      </vt:variant>
      <vt:variant>
        <vt:i4>165</vt:i4>
      </vt:variant>
      <vt:variant>
        <vt:i4>0</vt:i4>
      </vt:variant>
      <vt:variant>
        <vt:i4>5</vt:i4>
      </vt:variant>
      <vt:variant>
        <vt:lpwstr>http://pubdocs.worldbank.org/en/909361530209278896/ESF-Template-ESS10-SEP-June-2018.pdf</vt:lpwstr>
      </vt:variant>
      <vt:variant>
        <vt:lpwstr/>
      </vt:variant>
      <vt:variant>
        <vt:i4>3145768</vt:i4>
      </vt:variant>
      <vt:variant>
        <vt:i4>162</vt:i4>
      </vt:variant>
      <vt:variant>
        <vt:i4>0</vt:i4>
      </vt:variant>
      <vt:variant>
        <vt:i4>5</vt:i4>
      </vt:variant>
      <vt:variant>
        <vt:lpwstr>http://www.gbvims.com/gbvims-tools/isp/</vt:lpwstr>
      </vt:variant>
      <vt:variant>
        <vt:lpwstr/>
      </vt:variant>
      <vt:variant>
        <vt:i4>393222</vt:i4>
      </vt:variant>
      <vt:variant>
        <vt:i4>159</vt:i4>
      </vt:variant>
      <vt:variant>
        <vt:i4>0</vt:i4>
      </vt:variant>
      <vt:variant>
        <vt:i4>5</vt:i4>
      </vt:variant>
      <vt:variant>
        <vt:lpwstr>http://mofept.gov.pk/Detail/Zjk0OGQ2NTgtZGVlZi00NmFiLWFiNzgtNDg5YThkOTQ0OWU0</vt:lpwstr>
      </vt:variant>
      <vt:variant>
        <vt:lpwstr/>
      </vt:variant>
      <vt:variant>
        <vt:i4>6160417</vt:i4>
      </vt:variant>
      <vt:variant>
        <vt:i4>156</vt:i4>
      </vt:variant>
      <vt:variant>
        <vt:i4>0</vt:i4>
      </vt:variant>
      <vt:variant>
        <vt:i4>5</vt:i4>
      </vt:variant>
      <vt:variant>
        <vt:lpwstr>mailto:webadmin@ndma.gov.pk</vt:lpwstr>
      </vt:variant>
      <vt:variant>
        <vt:lpwstr/>
      </vt:variant>
      <vt:variant>
        <vt:i4>1835064</vt:i4>
      </vt:variant>
      <vt:variant>
        <vt:i4>153</vt:i4>
      </vt:variant>
      <vt:variant>
        <vt:i4>0</vt:i4>
      </vt:variant>
      <vt:variant>
        <vt:i4>5</vt:i4>
      </vt:variant>
      <vt:variant>
        <vt:lpwstr>mailto:fedepipakistan@gmail.com</vt:lpwstr>
      </vt:variant>
      <vt:variant>
        <vt:lpwstr/>
      </vt:variant>
      <vt:variant>
        <vt:i4>1507376</vt:i4>
      </vt:variant>
      <vt:variant>
        <vt:i4>146</vt:i4>
      </vt:variant>
      <vt:variant>
        <vt:i4>0</vt:i4>
      </vt:variant>
      <vt:variant>
        <vt:i4>5</vt:i4>
      </vt:variant>
      <vt:variant>
        <vt:lpwstr/>
      </vt:variant>
      <vt:variant>
        <vt:lpwstr>_Toc38286070</vt:lpwstr>
      </vt:variant>
      <vt:variant>
        <vt:i4>1966129</vt:i4>
      </vt:variant>
      <vt:variant>
        <vt:i4>140</vt:i4>
      </vt:variant>
      <vt:variant>
        <vt:i4>0</vt:i4>
      </vt:variant>
      <vt:variant>
        <vt:i4>5</vt:i4>
      </vt:variant>
      <vt:variant>
        <vt:lpwstr/>
      </vt:variant>
      <vt:variant>
        <vt:lpwstr>_Toc38286069</vt:lpwstr>
      </vt:variant>
      <vt:variant>
        <vt:i4>2031665</vt:i4>
      </vt:variant>
      <vt:variant>
        <vt:i4>134</vt:i4>
      </vt:variant>
      <vt:variant>
        <vt:i4>0</vt:i4>
      </vt:variant>
      <vt:variant>
        <vt:i4>5</vt:i4>
      </vt:variant>
      <vt:variant>
        <vt:lpwstr/>
      </vt:variant>
      <vt:variant>
        <vt:lpwstr>_Toc38286068</vt:lpwstr>
      </vt:variant>
      <vt:variant>
        <vt:i4>1048625</vt:i4>
      </vt:variant>
      <vt:variant>
        <vt:i4>128</vt:i4>
      </vt:variant>
      <vt:variant>
        <vt:i4>0</vt:i4>
      </vt:variant>
      <vt:variant>
        <vt:i4>5</vt:i4>
      </vt:variant>
      <vt:variant>
        <vt:lpwstr/>
      </vt:variant>
      <vt:variant>
        <vt:lpwstr>_Toc38286067</vt:lpwstr>
      </vt:variant>
      <vt:variant>
        <vt:i4>1114161</vt:i4>
      </vt:variant>
      <vt:variant>
        <vt:i4>122</vt:i4>
      </vt:variant>
      <vt:variant>
        <vt:i4>0</vt:i4>
      </vt:variant>
      <vt:variant>
        <vt:i4>5</vt:i4>
      </vt:variant>
      <vt:variant>
        <vt:lpwstr/>
      </vt:variant>
      <vt:variant>
        <vt:lpwstr>_Toc38286066</vt:lpwstr>
      </vt:variant>
      <vt:variant>
        <vt:i4>1179697</vt:i4>
      </vt:variant>
      <vt:variant>
        <vt:i4>116</vt:i4>
      </vt:variant>
      <vt:variant>
        <vt:i4>0</vt:i4>
      </vt:variant>
      <vt:variant>
        <vt:i4>5</vt:i4>
      </vt:variant>
      <vt:variant>
        <vt:lpwstr/>
      </vt:variant>
      <vt:variant>
        <vt:lpwstr>_Toc38286065</vt:lpwstr>
      </vt:variant>
      <vt:variant>
        <vt:i4>1245233</vt:i4>
      </vt:variant>
      <vt:variant>
        <vt:i4>110</vt:i4>
      </vt:variant>
      <vt:variant>
        <vt:i4>0</vt:i4>
      </vt:variant>
      <vt:variant>
        <vt:i4>5</vt:i4>
      </vt:variant>
      <vt:variant>
        <vt:lpwstr/>
      </vt:variant>
      <vt:variant>
        <vt:lpwstr>_Toc38286064</vt:lpwstr>
      </vt:variant>
      <vt:variant>
        <vt:i4>1310769</vt:i4>
      </vt:variant>
      <vt:variant>
        <vt:i4>104</vt:i4>
      </vt:variant>
      <vt:variant>
        <vt:i4>0</vt:i4>
      </vt:variant>
      <vt:variant>
        <vt:i4>5</vt:i4>
      </vt:variant>
      <vt:variant>
        <vt:lpwstr/>
      </vt:variant>
      <vt:variant>
        <vt:lpwstr>_Toc38286063</vt:lpwstr>
      </vt:variant>
      <vt:variant>
        <vt:i4>1376305</vt:i4>
      </vt:variant>
      <vt:variant>
        <vt:i4>98</vt:i4>
      </vt:variant>
      <vt:variant>
        <vt:i4>0</vt:i4>
      </vt:variant>
      <vt:variant>
        <vt:i4>5</vt:i4>
      </vt:variant>
      <vt:variant>
        <vt:lpwstr/>
      </vt:variant>
      <vt:variant>
        <vt:lpwstr>_Toc38286062</vt:lpwstr>
      </vt:variant>
      <vt:variant>
        <vt:i4>1441841</vt:i4>
      </vt:variant>
      <vt:variant>
        <vt:i4>92</vt:i4>
      </vt:variant>
      <vt:variant>
        <vt:i4>0</vt:i4>
      </vt:variant>
      <vt:variant>
        <vt:i4>5</vt:i4>
      </vt:variant>
      <vt:variant>
        <vt:lpwstr/>
      </vt:variant>
      <vt:variant>
        <vt:lpwstr>_Toc38286061</vt:lpwstr>
      </vt:variant>
      <vt:variant>
        <vt:i4>1507377</vt:i4>
      </vt:variant>
      <vt:variant>
        <vt:i4>86</vt:i4>
      </vt:variant>
      <vt:variant>
        <vt:i4>0</vt:i4>
      </vt:variant>
      <vt:variant>
        <vt:i4>5</vt:i4>
      </vt:variant>
      <vt:variant>
        <vt:lpwstr/>
      </vt:variant>
      <vt:variant>
        <vt:lpwstr>_Toc38286060</vt:lpwstr>
      </vt:variant>
      <vt:variant>
        <vt:i4>1966130</vt:i4>
      </vt:variant>
      <vt:variant>
        <vt:i4>80</vt:i4>
      </vt:variant>
      <vt:variant>
        <vt:i4>0</vt:i4>
      </vt:variant>
      <vt:variant>
        <vt:i4>5</vt:i4>
      </vt:variant>
      <vt:variant>
        <vt:lpwstr/>
      </vt:variant>
      <vt:variant>
        <vt:lpwstr>_Toc38286059</vt:lpwstr>
      </vt:variant>
      <vt:variant>
        <vt:i4>2031666</vt:i4>
      </vt:variant>
      <vt:variant>
        <vt:i4>74</vt:i4>
      </vt:variant>
      <vt:variant>
        <vt:i4>0</vt:i4>
      </vt:variant>
      <vt:variant>
        <vt:i4>5</vt:i4>
      </vt:variant>
      <vt:variant>
        <vt:lpwstr/>
      </vt:variant>
      <vt:variant>
        <vt:lpwstr>_Toc38286058</vt:lpwstr>
      </vt:variant>
      <vt:variant>
        <vt:i4>1048626</vt:i4>
      </vt:variant>
      <vt:variant>
        <vt:i4>68</vt:i4>
      </vt:variant>
      <vt:variant>
        <vt:i4>0</vt:i4>
      </vt:variant>
      <vt:variant>
        <vt:i4>5</vt:i4>
      </vt:variant>
      <vt:variant>
        <vt:lpwstr/>
      </vt:variant>
      <vt:variant>
        <vt:lpwstr>_Toc38286057</vt:lpwstr>
      </vt:variant>
      <vt:variant>
        <vt:i4>1114162</vt:i4>
      </vt:variant>
      <vt:variant>
        <vt:i4>62</vt:i4>
      </vt:variant>
      <vt:variant>
        <vt:i4>0</vt:i4>
      </vt:variant>
      <vt:variant>
        <vt:i4>5</vt:i4>
      </vt:variant>
      <vt:variant>
        <vt:lpwstr/>
      </vt:variant>
      <vt:variant>
        <vt:lpwstr>_Toc38286056</vt:lpwstr>
      </vt:variant>
      <vt:variant>
        <vt:i4>1179698</vt:i4>
      </vt:variant>
      <vt:variant>
        <vt:i4>56</vt:i4>
      </vt:variant>
      <vt:variant>
        <vt:i4>0</vt:i4>
      </vt:variant>
      <vt:variant>
        <vt:i4>5</vt:i4>
      </vt:variant>
      <vt:variant>
        <vt:lpwstr/>
      </vt:variant>
      <vt:variant>
        <vt:lpwstr>_Toc38286055</vt:lpwstr>
      </vt:variant>
      <vt:variant>
        <vt:i4>1245234</vt:i4>
      </vt:variant>
      <vt:variant>
        <vt:i4>50</vt:i4>
      </vt:variant>
      <vt:variant>
        <vt:i4>0</vt:i4>
      </vt:variant>
      <vt:variant>
        <vt:i4>5</vt:i4>
      </vt:variant>
      <vt:variant>
        <vt:lpwstr/>
      </vt:variant>
      <vt:variant>
        <vt:lpwstr>_Toc38286054</vt:lpwstr>
      </vt:variant>
      <vt:variant>
        <vt:i4>1310770</vt:i4>
      </vt:variant>
      <vt:variant>
        <vt:i4>44</vt:i4>
      </vt:variant>
      <vt:variant>
        <vt:i4>0</vt:i4>
      </vt:variant>
      <vt:variant>
        <vt:i4>5</vt:i4>
      </vt:variant>
      <vt:variant>
        <vt:lpwstr/>
      </vt:variant>
      <vt:variant>
        <vt:lpwstr>_Toc38286053</vt:lpwstr>
      </vt:variant>
      <vt:variant>
        <vt:i4>1376306</vt:i4>
      </vt:variant>
      <vt:variant>
        <vt:i4>38</vt:i4>
      </vt:variant>
      <vt:variant>
        <vt:i4>0</vt:i4>
      </vt:variant>
      <vt:variant>
        <vt:i4>5</vt:i4>
      </vt:variant>
      <vt:variant>
        <vt:lpwstr/>
      </vt:variant>
      <vt:variant>
        <vt:lpwstr>_Toc38286052</vt:lpwstr>
      </vt:variant>
      <vt:variant>
        <vt:i4>1441842</vt:i4>
      </vt:variant>
      <vt:variant>
        <vt:i4>32</vt:i4>
      </vt:variant>
      <vt:variant>
        <vt:i4>0</vt:i4>
      </vt:variant>
      <vt:variant>
        <vt:i4>5</vt:i4>
      </vt:variant>
      <vt:variant>
        <vt:lpwstr/>
      </vt:variant>
      <vt:variant>
        <vt:lpwstr>_Toc38286051</vt:lpwstr>
      </vt:variant>
      <vt:variant>
        <vt:i4>1507378</vt:i4>
      </vt:variant>
      <vt:variant>
        <vt:i4>26</vt:i4>
      </vt:variant>
      <vt:variant>
        <vt:i4>0</vt:i4>
      </vt:variant>
      <vt:variant>
        <vt:i4>5</vt:i4>
      </vt:variant>
      <vt:variant>
        <vt:lpwstr/>
      </vt:variant>
      <vt:variant>
        <vt:lpwstr>_Toc38286050</vt:lpwstr>
      </vt:variant>
      <vt:variant>
        <vt:i4>1966131</vt:i4>
      </vt:variant>
      <vt:variant>
        <vt:i4>20</vt:i4>
      </vt:variant>
      <vt:variant>
        <vt:i4>0</vt:i4>
      </vt:variant>
      <vt:variant>
        <vt:i4>5</vt:i4>
      </vt:variant>
      <vt:variant>
        <vt:lpwstr/>
      </vt:variant>
      <vt:variant>
        <vt:lpwstr>_Toc38286049</vt:lpwstr>
      </vt:variant>
      <vt:variant>
        <vt:i4>2031667</vt:i4>
      </vt:variant>
      <vt:variant>
        <vt:i4>14</vt:i4>
      </vt:variant>
      <vt:variant>
        <vt:i4>0</vt:i4>
      </vt:variant>
      <vt:variant>
        <vt:i4>5</vt:i4>
      </vt:variant>
      <vt:variant>
        <vt:lpwstr/>
      </vt:variant>
      <vt:variant>
        <vt:lpwstr>_Toc38286048</vt:lpwstr>
      </vt:variant>
      <vt:variant>
        <vt:i4>1048627</vt:i4>
      </vt:variant>
      <vt:variant>
        <vt:i4>8</vt:i4>
      </vt:variant>
      <vt:variant>
        <vt:i4>0</vt:i4>
      </vt:variant>
      <vt:variant>
        <vt:i4>5</vt:i4>
      </vt:variant>
      <vt:variant>
        <vt:lpwstr/>
      </vt:variant>
      <vt:variant>
        <vt:lpwstr>_Toc38286047</vt:lpwstr>
      </vt:variant>
      <vt:variant>
        <vt:i4>1114163</vt:i4>
      </vt:variant>
      <vt:variant>
        <vt:i4>2</vt:i4>
      </vt:variant>
      <vt:variant>
        <vt:i4>0</vt:i4>
      </vt:variant>
      <vt:variant>
        <vt:i4>5</vt:i4>
      </vt:variant>
      <vt:variant>
        <vt:lpwstr/>
      </vt:variant>
      <vt:variant>
        <vt:lpwstr>_Toc38286046</vt:lpwstr>
      </vt:variant>
      <vt:variant>
        <vt:i4>3473522</vt:i4>
      </vt:variant>
      <vt:variant>
        <vt:i4>27</vt:i4>
      </vt:variant>
      <vt:variant>
        <vt:i4>0</vt:i4>
      </vt:variant>
      <vt:variant>
        <vt:i4>5</vt:i4>
      </vt:variant>
      <vt:variant>
        <vt:lpwstr>http://www.inspectionpanel.org/</vt:lpwstr>
      </vt:variant>
      <vt:variant>
        <vt:lpwstr/>
      </vt:variant>
      <vt:variant>
        <vt:i4>6881379</vt:i4>
      </vt:variant>
      <vt:variant>
        <vt:i4>24</vt:i4>
      </vt:variant>
      <vt:variant>
        <vt:i4>0</vt:i4>
      </vt:variant>
      <vt:variant>
        <vt:i4>5</vt:i4>
      </vt:variant>
      <vt:variant>
        <vt:lpwstr>http://www.worldbank.org/en/projects-operations/products-and-services/grievance-redress-service</vt:lpwstr>
      </vt:variant>
      <vt:variant>
        <vt:lpwstr/>
      </vt:variant>
      <vt:variant>
        <vt:i4>4653122</vt:i4>
      </vt:variant>
      <vt:variant>
        <vt:i4>21</vt:i4>
      </vt:variant>
      <vt:variant>
        <vt:i4>0</vt:i4>
      </vt:variant>
      <vt:variant>
        <vt:i4>5</vt:i4>
      </vt:variant>
      <vt:variant>
        <vt:lpwstr>http://operationsportal.worldbank.org/secure/P130193/home</vt:lpwstr>
      </vt:variant>
      <vt:variant>
        <vt:lpwstr/>
      </vt:variant>
      <vt:variant>
        <vt:i4>5111881</vt:i4>
      </vt:variant>
      <vt:variant>
        <vt:i4>18</vt:i4>
      </vt:variant>
      <vt:variant>
        <vt:i4>0</vt:i4>
      </vt:variant>
      <vt:variant>
        <vt:i4>5</vt:i4>
      </vt:variant>
      <vt:variant>
        <vt:lpwstr>http://operationsportal.worldbank.org/secure/P132308/home</vt:lpwstr>
      </vt:variant>
      <vt:variant>
        <vt:lpwstr/>
      </vt:variant>
      <vt:variant>
        <vt:i4>4456522</vt:i4>
      </vt:variant>
      <vt:variant>
        <vt:i4>15</vt:i4>
      </vt:variant>
      <vt:variant>
        <vt:i4>0</vt:i4>
      </vt:variant>
      <vt:variant>
        <vt:i4>5</vt:i4>
      </vt:variant>
      <vt:variant>
        <vt:lpwstr>http://operationsportal.worldbank.org/secure/P154255/home</vt:lpwstr>
      </vt:variant>
      <vt:variant>
        <vt:lpwstr/>
      </vt:variant>
      <vt:variant>
        <vt:i4>4194379</vt:i4>
      </vt:variant>
      <vt:variant>
        <vt:i4>12</vt:i4>
      </vt:variant>
      <vt:variant>
        <vt:i4>0</vt:i4>
      </vt:variant>
      <vt:variant>
        <vt:i4>5</vt:i4>
      </vt:variant>
      <vt:variant>
        <vt:lpwstr>http://operationsportal.worldbank.org/secure/P155350/home</vt:lpwstr>
      </vt:variant>
      <vt:variant>
        <vt:lpwstr/>
      </vt:variant>
      <vt:variant>
        <vt:i4>4784200</vt:i4>
      </vt:variant>
      <vt:variant>
        <vt:i4>9</vt:i4>
      </vt:variant>
      <vt:variant>
        <vt:i4>0</vt:i4>
      </vt:variant>
      <vt:variant>
        <vt:i4>5</vt:i4>
      </vt:variant>
      <vt:variant>
        <vt:lpwstr>http://operationsportal.worldbank.org/secure/P154278/home</vt:lpwstr>
      </vt:variant>
      <vt:variant>
        <vt:lpwstr/>
      </vt:variant>
      <vt:variant>
        <vt:i4>4522060</vt:i4>
      </vt:variant>
      <vt:variant>
        <vt:i4>6</vt:i4>
      </vt:variant>
      <vt:variant>
        <vt:i4>0</vt:i4>
      </vt:variant>
      <vt:variant>
        <vt:i4>5</vt:i4>
      </vt:variant>
      <vt:variant>
        <vt:lpwstr>http://operationsportal.worldbank.org/secure/P154036/home</vt:lpwstr>
      </vt:variant>
      <vt:variant>
        <vt:lpwstr/>
      </vt:variant>
      <vt:variant>
        <vt:i4>4653134</vt:i4>
      </vt:variant>
      <vt:variant>
        <vt:i4>3</vt:i4>
      </vt:variant>
      <vt:variant>
        <vt:i4>0</vt:i4>
      </vt:variant>
      <vt:variant>
        <vt:i4>5</vt:i4>
      </vt:variant>
      <vt:variant>
        <vt:lpwstr>http://operationsportal.worldbank.org/secure/P163562/home</vt:lpwstr>
      </vt:variant>
      <vt:variant>
        <vt:lpwstr/>
      </vt:variant>
      <vt:variant>
        <vt:i4>4259919</vt:i4>
      </vt:variant>
      <vt:variant>
        <vt:i4>0</vt:i4>
      </vt:variant>
      <vt:variant>
        <vt:i4>0</vt:i4>
      </vt:variant>
      <vt:variant>
        <vt:i4>5</vt:i4>
      </vt:variant>
      <vt:variant>
        <vt:lpwstr>http://operationsportal.worldbank.org/secure/P160445/home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Stakeholder Engagement Plan</dc:title>
  <dc:subject/>
  <dc:creator>Sarah Khokhar</dc:creator>
  <cp:keywords/>
  <cp:lastModifiedBy>Gul Najam Jamy</cp:lastModifiedBy>
  <cp:revision>2</cp:revision>
  <dcterms:created xsi:type="dcterms:W3CDTF">2021-01-26T13:20:00Z</dcterms:created>
  <dcterms:modified xsi:type="dcterms:W3CDTF">2021-01-26T13:20:00Z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0x010100884A3277B7707A48B0E1B9AC835E8163</vt:lpwstr>
  </property>
  <property fmtid="{D5CDD505-2E9C-101B-9397-08002B2CF9AE}" pid="3" name="Cordis ID">
    <vt:lpwstr>PROJDOCSEP001</vt:lpwstr>
  </property>
  <property fmtid="{D5CDD505-2E9C-101B-9397-08002B2CF9AE}" pid="4" name="Stage">
    <vt:lpwstr>APR</vt:lpwstr>
  </property>
  <property fmtid="{D5CDD505-2E9C-101B-9397-08002B2CF9AE}" pid="5" name="Task ID">
    <vt:lpwstr>PRC0013170</vt:lpwstr>
  </property>
  <property fmtid="{D5CDD505-2E9C-101B-9397-08002B2CF9AE}" pid="6" name="IsTemplate">
    <vt:bool>false</vt:bool>
  </property>
  <property fmtid="{D5CDD505-2E9C-101B-9397-08002B2CF9AE}" pid="7" name="HasUserUploaded">
    <vt:bool>true</vt:bool>
  </property>
  <property fmtid="{D5CDD505-2E9C-101B-9397-08002B2CF9AE}" pid="8" name="WBDocType">
    <vt:lpwstr/>
  </property>
  <property fmtid="{D5CDD505-2E9C-101B-9397-08002B2CF9AE}" pid="9" name="ProjectID">
    <vt:lpwstr>P173796</vt:lpwstr>
  </property>
  <property fmtid="{D5CDD505-2E9C-101B-9397-08002B2CF9AE}" pid="10" name="DocStatus">
    <vt:lpwstr>23</vt:lpwstr>
  </property>
  <property fmtid="{D5CDD505-2E9C-101B-9397-08002B2CF9AE}" pid="11" name="LockStatus">
    <vt:lpwstr/>
  </property>
  <property fmtid="{D5CDD505-2E9C-101B-9397-08002B2CF9AE}" pid="12" name="ApprovedVersion">
    <vt:lpwstr>APR:5.0</vt:lpwstr>
  </property>
  <property fmtid="{D5CDD505-2E9C-101B-9397-08002B2CF9AE}" pid="13" name="DisclosedVersion">
    <vt:lpwstr>APR:6.0</vt:lpwstr>
  </property>
</Properties>
</file>